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0" r:id="rId2"/>
    <p:sldId id="374" r:id="rId3"/>
    <p:sldId id="275" r:id="rId4"/>
    <p:sldId id="376" r:id="rId5"/>
    <p:sldId id="377" r:id="rId6"/>
    <p:sldId id="378" r:id="rId7"/>
    <p:sldId id="397" r:id="rId8"/>
    <p:sldId id="379" r:id="rId9"/>
    <p:sldId id="384" r:id="rId10"/>
    <p:sldId id="385" r:id="rId11"/>
    <p:sldId id="383" r:id="rId12"/>
    <p:sldId id="406" r:id="rId13"/>
    <p:sldId id="401" r:id="rId14"/>
    <p:sldId id="398" r:id="rId15"/>
    <p:sldId id="392" r:id="rId16"/>
    <p:sldId id="402" r:id="rId17"/>
    <p:sldId id="403" r:id="rId18"/>
    <p:sldId id="393" r:id="rId19"/>
    <p:sldId id="404" r:id="rId20"/>
    <p:sldId id="399" r:id="rId21"/>
    <p:sldId id="405" r:id="rId22"/>
    <p:sldId id="394" r:id="rId23"/>
    <p:sldId id="380" r:id="rId24"/>
    <p:sldId id="400" r:id="rId25"/>
    <p:sldId id="386" r:id="rId26"/>
    <p:sldId id="387" r:id="rId27"/>
    <p:sldId id="389" r:id="rId28"/>
    <p:sldId id="388" r:id="rId29"/>
    <p:sldId id="382" r:id="rId30"/>
    <p:sldId id="390" r:id="rId3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67692" autoAdjust="0"/>
  </p:normalViewPr>
  <p:slideViewPr>
    <p:cSldViewPr>
      <p:cViewPr varScale="1">
        <p:scale>
          <a:sx n="46" d="100"/>
          <a:sy n="46" d="100"/>
        </p:scale>
        <p:origin x="-17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1C629-D212-4EC0-A4ED-FB7A520D4D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EBA90DE-6970-417E-BCCA-C18FF23F4F30}" type="pres">
      <dgm:prSet presAssocID="{88F1C629-D212-4EC0-A4ED-FB7A520D4D19}" presName="linear" presStyleCnt="0">
        <dgm:presLayoutVars>
          <dgm:animLvl val="lvl"/>
          <dgm:resizeHandles val="exact"/>
        </dgm:presLayoutVars>
      </dgm:prSet>
      <dgm:spPr/>
      <dgm:t>
        <a:bodyPr/>
        <a:lstStyle/>
        <a:p>
          <a:endParaRPr lang="it-IT"/>
        </a:p>
      </dgm:t>
    </dgm:pt>
  </dgm:ptLst>
  <dgm:cxnLst>
    <dgm:cxn modelId="{D846C5EB-E854-4ACB-96B5-E5CB33D4A44D}" type="presOf" srcId="{88F1C629-D212-4EC0-A4ED-FB7A520D4D19}" destId="{BEBA90DE-6970-417E-BCCA-C18FF23F4F30}"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A13FE-684B-442B-B8B1-025201A4F1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824CD71-A1E4-4101-A816-44ED0030FDD0}">
      <dgm:prSet phldrT="[Testo]"/>
      <dgm:spPr/>
      <dgm:t>
        <a:bodyPr/>
        <a:lstStyle/>
        <a:p>
          <a:r>
            <a:rPr lang="it-IT" dirty="0" smtClean="0"/>
            <a:t>ANAMNESI</a:t>
          </a:r>
          <a:endParaRPr lang="it-IT" dirty="0"/>
        </a:p>
      </dgm:t>
    </dgm:pt>
    <dgm:pt modelId="{3516C832-9EEF-4DAC-B97A-3F4380010BD2}" type="parTrans" cxnId="{47674F18-63CE-4F05-BAC8-362030596CA3}">
      <dgm:prSet/>
      <dgm:spPr/>
      <dgm:t>
        <a:bodyPr/>
        <a:lstStyle/>
        <a:p>
          <a:endParaRPr lang="it-IT"/>
        </a:p>
      </dgm:t>
    </dgm:pt>
    <dgm:pt modelId="{A0F8531B-E861-4C84-91C0-18A2A7DA64AA}" type="sibTrans" cxnId="{47674F18-63CE-4F05-BAC8-362030596CA3}">
      <dgm:prSet/>
      <dgm:spPr/>
      <dgm:t>
        <a:bodyPr/>
        <a:lstStyle/>
        <a:p>
          <a:endParaRPr lang="it-IT"/>
        </a:p>
      </dgm:t>
    </dgm:pt>
    <dgm:pt modelId="{168928F0-B1F7-4D77-83FF-F4C0BC92B658}">
      <dgm:prSet phldrT="[Testo]"/>
      <dgm:spPr/>
      <dgm:t>
        <a:bodyPr/>
        <a:lstStyle/>
        <a:p>
          <a:r>
            <a:rPr lang="it-IT" dirty="0" smtClean="0"/>
            <a:t>ESAME OBIETTIVO</a:t>
          </a:r>
          <a:endParaRPr lang="it-IT" dirty="0"/>
        </a:p>
      </dgm:t>
    </dgm:pt>
    <dgm:pt modelId="{8AEE067F-3A0A-44EB-AC8B-2ED0977D1028}" type="parTrans" cxnId="{57E95F0F-17FC-4268-8C6E-99728B315178}">
      <dgm:prSet/>
      <dgm:spPr/>
      <dgm:t>
        <a:bodyPr/>
        <a:lstStyle/>
        <a:p>
          <a:endParaRPr lang="it-IT"/>
        </a:p>
      </dgm:t>
    </dgm:pt>
    <dgm:pt modelId="{E87F0EDA-B146-4C65-9869-477B52A0FBDB}" type="sibTrans" cxnId="{57E95F0F-17FC-4268-8C6E-99728B315178}">
      <dgm:prSet/>
      <dgm:spPr/>
      <dgm:t>
        <a:bodyPr/>
        <a:lstStyle/>
        <a:p>
          <a:endParaRPr lang="it-IT"/>
        </a:p>
      </dgm:t>
    </dgm:pt>
    <dgm:pt modelId="{A5B7D7AD-4822-4D12-ACE1-8F22D5AA02FC}">
      <dgm:prSet phldrT="[Testo]"/>
      <dgm:spPr/>
      <dgm:t>
        <a:bodyPr/>
        <a:lstStyle/>
        <a:p>
          <a:r>
            <a:rPr lang="it-IT" dirty="0" smtClean="0"/>
            <a:t>ESAMI STRUMENTALI</a:t>
          </a:r>
          <a:endParaRPr lang="it-IT" dirty="0"/>
        </a:p>
      </dgm:t>
    </dgm:pt>
    <dgm:pt modelId="{6D19814B-8488-482C-9808-D1FFA15714B9}" type="parTrans" cxnId="{4EAF2C2E-910E-4330-A31B-CAFD21915890}">
      <dgm:prSet/>
      <dgm:spPr/>
      <dgm:t>
        <a:bodyPr/>
        <a:lstStyle/>
        <a:p>
          <a:endParaRPr lang="it-IT"/>
        </a:p>
      </dgm:t>
    </dgm:pt>
    <dgm:pt modelId="{9F0BF479-6B43-4F81-A57C-07D7780BF163}" type="sibTrans" cxnId="{4EAF2C2E-910E-4330-A31B-CAFD21915890}">
      <dgm:prSet/>
      <dgm:spPr/>
      <dgm:t>
        <a:bodyPr/>
        <a:lstStyle/>
        <a:p>
          <a:endParaRPr lang="it-IT"/>
        </a:p>
      </dgm:t>
    </dgm:pt>
    <dgm:pt modelId="{B025CF28-4A01-4680-9EA4-BBD21D80CB17}" type="pres">
      <dgm:prSet presAssocID="{5DEA13FE-684B-442B-B8B1-025201A4F16C}" presName="linear" presStyleCnt="0">
        <dgm:presLayoutVars>
          <dgm:dir/>
          <dgm:animLvl val="lvl"/>
          <dgm:resizeHandles val="exact"/>
        </dgm:presLayoutVars>
      </dgm:prSet>
      <dgm:spPr/>
      <dgm:t>
        <a:bodyPr/>
        <a:lstStyle/>
        <a:p>
          <a:endParaRPr lang="it-IT"/>
        </a:p>
      </dgm:t>
    </dgm:pt>
    <dgm:pt modelId="{73EB4C0E-B5D0-43EB-8909-6254522197B4}" type="pres">
      <dgm:prSet presAssocID="{B824CD71-A1E4-4101-A816-44ED0030FDD0}" presName="parentLin" presStyleCnt="0"/>
      <dgm:spPr/>
    </dgm:pt>
    <dgm:pt modelId="{9AD9582D-E42A-41D3-8571-4BE7C45AF632}" type="pres">
      <dgm:prSet presAssocID="{B824CD71-A1E4-4101-A816-44ED0030FDD0}" presName="parentLeftMargin" presStyleLbl="node1" presStyleIdx="0" presStyleCnt="3"/>
      <dgm:spPr/>
      <dgm:t>
        <a:bodyPr/>
        <a:lstStyle/>
        <a:p>
          <a:endParaRPr lang="it-IT"/>
        </a:p>
      </dgm:t>
    </dgm:pt>
    <dgm:pt modelId="{AA09983A-45E8-4579-99EF-E8B3C8CC007F}" type="pres">
      <dgm:prSet presAssocID="{B824CD71-A1E4-4101-A816-44ED0030FDD0}" presName="parentText" presStyleLbl="node1" presStyleIdx="0" presStyleCnt="3">
        <dgm:presLayoutVars>
          <dgm:chMax val="0"/>
          <dgm:bulletEnabled val="1"/>
        </dgm:presLayoutVars>
      </dgm:prSet>
      <dgm:spPr/>
      <dgm:t>
        <a:bodyPr/>
        <a:lstStyle/>
        <a:p>
          <a:endParaRPr lang="it-IT"/>
        </a:p>
      </dgm:t>
    </dgm:pt>
    <dgm:pt modelId="{E7C91870-7D15-4232-8105-6BF20F63FBF7}" type="pres">
      <dgm:prSet presAssocID="{B824CD71-A1E4-4101-A816-44ED0030FDD0}" presName="negativeSpace" presStyleCnt="0"/>
      <dgm:spPr/>
    </dgm:pt>
    <dgm:pt modelId="{30FD7188-EDF6-42F7-82AE-D1F783D23392}" type="pres">
      <dgm:prSet presAssocID="{B824CD71-A1E4-4101-A816-44ED0030FDD0}" presName="childText" presStyleLbl="conFgAcc1" presStyleIdx="0" presStyleCnt="3">
        <dgm:presLayoutVars>
          <dgm:bulletEnabled val="1"/>
        </dgm:presLayoutVars>
      </dgm:prSet>
      <dgm:spPr/>
    </dgm:pt>
    <dgm:pt modelId="{C1356A20-868C-4C00-8751-8863E788644D}" type="pres">
      <dgm:prSet presAssocID="{A0F8531B-E861-4C84-91C0-18A2A7DA64AA}" presName="spaceBetweenRectangles" presStyleCnt="0"/>
      <dgm:spPr/>
    </dgm:pt>
    <dgm:pt modelId="{AD6F9A84-48BE-480B-B13C-1046A2828B6D}" type="pres">
      <dgm:prSet presAssocID="{168928F0-B1F7-4D77-83FF-F4C0BC92B658}" presName="parentLin" presStyleCnt="0"/>
      <dgm:spPr/>
    </dgm:pt>
    <dgm:pt modelId="{C3C5F4DD-F3EB-4EFB-8F85-4FC8E8FCB88E}" type="pres">
      <dgm:prSet presAssocID="{168928F0-B1F7-4D77-83FF-F4C0BC92B658}" presName="parentLeftMargin" presStyleLbl="node1" presStyleIdx="0" presStyleCnt="3"/>
      <dgm:spPr/>
      <dgm:t>
        <a:bodyPr/>
        <a:lstStyle/>
        <a:p>
          <a:endParaRPr lang="it-IT"/>
        </a:p>
      </dgm:t>
    </dgm:pt>
    <dgm:pt modelId="{CB322625-C62F-41CC-92BC-58B9D30F00E8}" type="pres">
      <dgm:prSet presAssocID="{168928F0-B1F7-4D77-83FF-F4C0BC92B658}" presName="parentText" presStyleLbl="node1" presStyleIdx="1" presStyleCnt="3">
        <dgm:presLayoutVars>
          <dgm:chMax val="0"/>
          <dgm:bulletEnabled val="1"/>
        </dgm:presLayoutVars>
      </dgm:prSet>
      <dgm:spPr/>
      <dgm:t>
        <a:bodyPr/>
        <a:lstStyle/>
        <a:p>
          <a:endParaRPr lang="it-IT"/>
        </a:p>
      </dgm:t>
    </dgm:pt>
    <dgm:pt modelId="{817792D5-3AE0-4727-AF92-5875D1542CD9}" type="pres">
      <dgm:prSet presAssocID="{168928F0-B1F7-4D77-83FF-F4C0BC92B658}" presName="negativeSpace" presStyleCnt="0"/>
      <dgm:spPr/>
    </dgm:pt>
    <dgm:pt modelId="{97B01F59-FA1E-4360-AAF2-E8D64B63B12B}" type="pres">
      <dgm:prSet presAssocID="{168928F0-B1F7-4D77-83FF-F4C0BC92B658}" presName="childText" presStyleLbl="conFgAcc1" presStyleIdx="1" presStyleCnt="3">
        <dgm:presLayoutVars>
          <dgm:bulletEnabled val="1"/>
        </dgm:presLayoutVars>
      </dgm:prSet>
      <dgm:spPr/>
    </dgm:pt>
    <dgm:pt modelId="{F815B6E0-2A67-44B6-8A85-3450ED294E08}" type="pres">
      <dgm:prSet presAssocID="{E87F0EDA-B146-4C65-9869-477B52A0FBDB}" presName="spaceBetweenRectangles" presStyleCnt="0"/>
      <dgm:spPr/>
    </dgm:pt>
    <dgm:pt modelId="{EAF7CDFD-0108-4C8D-B959-AB9530418014}" type="pres">
      <dgm:prSet presAssocID="{A5B7D7AD-4822-4D12-ACE1-8F22D5AA02FC}" presName="parentLin" presStyleCnt="0"/>
      <dgm:spPr/>
    </dgm:pt>
    <dgm:pt modelId="{69FB5212-ED5C-4D7A-B8CA-A7BDBA83C348}" type="pres">
      <dgm:prSet presAssocID="{A5B7D7AD-4822-4D12-ACE1-8F22D5AA02FC}" presName="parentLeftMargin" presStyleLbl="node1" presStyleIdx="1" presStyleCnt="3"/>
      <dgm:spPr/>
      <dgm:t>
        <a:bodyPr/>
        <a:lstStyle/>
        <a:p>
          <a:endParaRPr lang="it-IT"/>
        </a:p>
      </dgm:t>
    </dgm:pt>
    <dgm:pt modelId="{744C51B9-AC17-475E-B8AC-54A7C7A5A16F}" type="pres">
      <dgm:prSet presAssocID="{A5B7D7AD-4822-4D12-ACE1-8F22D5AA02FC}" presName="parentText" presStyleLbl="node1" presStyleIdx="2" presStyleCnt="3">
        <dgm:presLayoutVars>
          <dgm:chMax val="0"/>
          <dgm:bulletEnabled val="1"/>
        </dgm:presLayoutVars>
      </dgm:prSet>
      <dgm:spPr/>
      <dgm:t>
        <a:bodyPr/>
        <a:lstStyle/>
        <a:p>
          <a:endParaRPr lang="it-IT"/>
        </a:p>
      </dgm:t>
    </dgm:pt>
    <dgm:pt modelId="{034AB2B8-97FA-45C2-8BA6-1A73B062D0E9}" type="pres">
      <dgm:prSet presAssocID="{A5B7D7AD-4822-4D12-ACE1-8F22D5AA02FC}" presName="negativeSpace" presStyleCnt="0"/>
      <dgm:spPr/>
    </dgm:pt>
    <dgm:pt modelId="{BD383B1F-F0B8-4824-B791-D5D0669B035F}" type="pres">
      <dgm:prSet presAssocID="{A5B7D7AD-4822-4D12-ACE1-8F22D5AA02FC}" presName="childText" presStyleLbl="conFgAcc1" presStyleIdx="2" presStyleCnt="3">
        <dgm:presLayoutVars>
          <dgm:bulletEnabled val="1"/>
        </dgm:presLayoutVars>
      </dgm:prSet>
      <dgm:spPr/>
    </dgm:pt>
  </dgm:ptLst>
  <dgm:cxnLst>
    <dgm:cxn modelId="{D444428A-E14A-4AB2-9E76-C2BCBCA3B135}" type="presOf" srcId="{168928F0-B1F7-4D77-83FF-F4C0BC92B658}" destId="{C3C5F4DD-F3EB-4EFB-8F85-4FC8E8FCB88E}" srcOrd="0" destOrd="0" presId="urn:microsoft.com/office/officeart/2005/8/layout/list1"/>
    <dgm:cxn modelId="{04431FE3-E892-4CE2-9B4D-3F084B0D8718}" type="presOf" srcId="{B824CD71-A1E4-4101-A816-44ED0030FDD0}" destId="{AA09983A-45E8-4579-99EF-E8B3C8CC007F}" srcOrd="1" destOrd="0" presId="urn:microsoft.com/office/officeart/2005/8/layout/list1"/>
    <dgm:cxn modelId="{BEF27CB7-E45A-4938-A04D-4254774C48C3}" type="presOf" srcId="{5DEA13FE-684B-442B-B8B1-025201A4F16C}" destId="{B025CF28-4A01-4680-9EA4-BBD21D80CB17}" srcOrd="0" destOrd="0" presId="urn:microsoft.com/office/officeart/2005/8/layout/list1"/>
    <dgm:cxn modelId="{4EAF2C2E-910E-4330-A31B-CAFD21915890}" srcId="{5DEA13FE-684B-442B-B8B1-025201A4F16C}" destId="{A5B7D7AD-4822-4D12-ACE1-8F22D5AA02FC}" srcOrd="2" destOrd="0" parTransId="{6D19814B-8488-482C-9808-D1FFA15714B9}" sibTransId="{9F0BF479-6B43-4F81-A57C-07D7780BF163}"/>
    <dgm:cxn modelId="{1498CE63-56CC-4B30-BD4A-98315F460861}" type="presOf" srcId="{A5B7D7AD-4822-4D12-ACE1-8F22D5AA02FC}" destId="{744C51B9-AC17-475E-B8AC-54A7C7A5A16F}" srcOrd="1" destOrd="0" presId="urn:microsoft.com/office/officeart/2005/8/layout/list1"/>
    <dgm:cxn modelId="{7A1B9358-8226-4FEF-8C21-2D9E07E5BD6B}" type="presOf" srcId="{168928F0-B1F7-4D77-83FF-F4C0BC92B658}" destId="{CB322625-C62F-41CC-92BC-58B9D30F00E8}" srcOrd="1" destOrd="0" presId="urn:microsoft.com/office/officeart/2005/8/layout/list1"/>
    <dgm:cxn modelId="{60B95CDF-3E31-4FA9-81C3-4C9D147B1BBE}" type="presOf" srcId="{B824CD71-A1E4-4101-A816-44ED0030FDD0}" destId="{9AD9582D-E42A-41D3-8571-4BE7C45AF632}" srcOrd="0" destOrd="0" presId="urn:microsoft.com/office/officeart/2005/8/layout/list1"/>
    <dgm:cxn modelId="{47674F18-63CE-4F05-BAC8-362030596CA3}" srcId="{5DEA13FE-684B-442B-B8B1-025201A4F16C}" destId="{B824CD71-A1E4-4101-A816-44ED0030FDD0}" srcOrd="0" destOrd="0" parTransId="{3516C832-9EEF-4DAC-B97A-3F4380010BD2}" sibTransId="{A0F8531B-E861-4C84-91C0-18A2A7DA64AA}"/>
    <dgm:cxn modelId="{57E95F0F-17FC-4268-8C6E-99728B315178}" srcId="{5DEA13FE-684B-442B-B8B1-025201A4F16C}" destId="{168928F0-B1F7-4D77-83FF-F4C0BC92B658}" srcOrd="1" destOrd="0" parTransId="{8AEE067F-3A0A-44EB-AC8B-2ED0977D1028}" sibTransId="{E87F0EDA-B146-4C65-9869-477B52A0FBDB}"/>
    <dgm:cxn modelId="{7D28DA87-47DB-4A29-B868-E130127B2D12}" type="presOf" srcId="{A5B7D7AD-4822-4D12-ACE1-8F22D5AA02FC}" destId="{69FB5212-ED5C-4D7A-B8CA-A7BDBA83C348}" srcOrd="0" destOrd="0" presId="urn:microsoft.com/office/officeart/2005/8/layout/list1"/>
    <dgm:cxn modelId="{F8DE2441-CFA5-49A6-9AFA-F836C0E09ED4}" type="presParOf" srcId="{B025CF28-4A01-4680-9EA4-BBD21D80CB17}" destId="{73EB4C0E-B5D0-43EB-8909-6254522197B4}" srcOrd="0" destOrd="0" presId="urn:microsoft.com/office/officeart/2005/8/layout/list1"/>
    <dgm:cxn modelId="{5F544150-C5EB-463B-9F45-3E1BACBA75D8}" type="presParOf" srcId="{73EB4C0E-B5D0-43EB-8909-6254522197B4}" destId="{9AD9582D-E42A-41D3-8571-4BE7C45AF632}" srcOrd="0" destOrd="0" presId="urn:microsoft.com/office/officeart/2005/8/layout/list1"/>
    <dgm:cxn modelId="{4B32D3C6-85CD-4FB7-85DE-27B24C40DAA4}" type="presParOf" srcId="{73EB4C0E-B5D0-43EB-8909-6254522197B4}" destId="{AA09983A-45E8-4579-99EF-E8B3C8CC007F}" srcOrd="1" destOrd="0" presId="urn:microsoft.com/office/officeart/2005/8/layout/list1"/>
    <dgm:cxn modelId="{2DEA7E27-646C-4AFC-BB8E-A8AC72F9E905}" type="presParOf" srcId="{B025CF28-4A01-4680-9EA4-BBD21D80CB17}" destId="{E7C91870-7D15-4232-8105-6BF20F63FBF7}" srcOrd="1" destOrd="0" presId="urn:microsoft.com/office/officeart/2005/8/layout/list1"/>
    <dgm:cxn modelId="{64AE43BB-CEB4-4A00-92BD-48059A2F6BC5}" type="presParOf" srcId="{B025CF28-4A01-4680-9EA4-BBD21D80CB17}" destId="{30FD7188-EDF6-42F7-82AE-D1F783D23392}" srcOrd="2" destOrd="0" presId="urn:microsoft.com/office/officeart/2005/8/layout/list1"/>
    <dgm:cxn modelId="{7381D0EA-B39F-483F-9842-E21BBBDF878A}" type="presParOf" srcId="{B025CF28-4A01-4680-9EA4-BBD21D80CB17}" destId="{C1356A20-868C-4C00-8751-8863E788644D}" srcOrd="3" destOrd="0" presId="urn:microsoft.com/office/officeart/2005/8/layout/list1"/>
    <dgm:cxn modelId="{8D0594D0-AC14-41EA-B204-95151E245B8C}" type="presParOf" srcId="{B025CF28-4A01-4680-9EA4-BBD21D80CB17}" destId="{AD6F9A84-48BE-480B-B13C-1046A2828B6D}" srcOrd="4" destOrd="0" presId="urn:microsoft.com/office/officeart/2005/8/layout/list1"/>
    <dgm:cxn modelId="{6FAC4F28-C9FD-4EDB-8442-1424785D45B5}" type="presParOf" srcId="{AD6F9A84-48BE-480B-B13C-1046A2828B6D}" destId="{C3C5F4DD-F3EB-4EFB-8F85-4FC8E8FCB88E}" srcOrd="0" destOrd="0" presId="urn:microsoft.com/office/officeart/2005/8/layout/list1"/>
    <dgm:cxn modelId="{0B343201-3700-4EC0-9FB9-B6A6E4BD5B9F}" type="presParOf" srcId="{AD6F9A84-48BE-480B-B13C-1046A2828B6D}" destId="{CB322625-C62F-41CC-92BC-58B9D30F00E8}" srcOrd="1" destOrd="0" presId="urn:microsoft.com/office/officeart/2005/8/layout/list1"/>
    <dgm:cxn modelId="{A8C692DB-2747-4F89-8ACD-BCC171DD2C4A}" type="presParOf" srcId="{B025CF28-4A01-4680-9EA4-BBD21D80CB17}" destId="{817792D5-3AE0-4727-AF92-5875D1542CD9}" srcOrd="5" destOrd="0" presId="urn:microsoft.com/office/officeart/2005/8/layout/list1"/>
    <dgm:cxn modelId="{F34AEFBC-8923-462B-AD75-D6256896E9A9}" type="presParOf" srcId="{B025CF28-4A01-4680-9EA4-BBD21D80CB17}" destId="{97B01F59-FA1E-4360-AAF2-E8D64B63B12B}" srcOrd="6" destOrd="0" presId="urn:microsoft.com/office/officeart/2005/8/layout/list1"/>
    <dgm:cxn modelId="{27CA6C10-2DA5-4793-88EC-F1229F07AAE5}" type="presParOf" srcId="{B025CF28-4A01-4680-9EA4-BBD21D80CB17}" destId="{F815B6E0-2A67-44B6-8A85-3450ED294E08}" srcOrd="7" destOrd="0" presId="urn:microsoft.com/office/officeart/2005/8/layout/list1"/>
    <dgm:cxn modelId="{5CEEF59C-FB57-44E5-9849-BDC0E24EE490}" type="presParOf" srcId="{B025CF28-4A01-4680-9EA4-BBD21D80CB17}" destId="{EAF7CDFD-0108-4C8D-B959-AB9530418014}" srcOrd="8" destOrd="0" presId="urn:microsoft.com/office/officeart/2005/8/layout/list1"/>
    <dgm:cxn modelId="{0ED13FD7-B5B5-4B83-8DA6-C171B52918C7}" type="presParOf" srcId="{EAF7CDFD-0108-4C8D-B959-AB9530418014}" destId="{69FB5212-ED5C-4D7A-B8CA-A7BDBA83C348}" srcOrd="0" destOrd="0" presId="urn:microsoft.com/office/officeart/2005/8/layout/list1"/>
    <dgm:cxn modelId="{B0AAE950-972C-4F71-A4B7-579339920981}" type="presParOf" srcId="{EAF7CDFD-0108-4C8D-B959-AB9530418014}" destId="{744C51B9-AC17-475E-B8AC-54A7C7A5A16F}" srcOrd="1" destOrd="0" presId="urn:microsoft.com/office/officeart/2005/8/layout/list1"/>
    <dgm:cxn modelId="{B65A7B9D-E2ED-4086-9950-47703C970715}" type="presParOf" srcId="{B025CF28-4A01-4680-9EA4-BBD21D80CB17}" destId="{034AB2B8-97FA-45C2-8BA6-1A73B062D0E9}" srcOrd="9" destOrd="0" presId="urn:microsoft.com/office/officeart/2005/8/layout/list1"/>
    <dgm:cxn modelId="{966C08A6-02CF-426E-B5E9-CDAD7A18F60B}" type="presParOf" srcId="{B025CF28-4A01-4680-9EA4-BBD21D80CB17}" destId="{BD383B1F-F0B8-4824-B791-D5D0669B035F}" srcOrd="10" destOrd="0" presId="urn:microsoft.com/office/officeart/2005/8/layout/list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CD66C-337B-499E-AC75-938379439A83}"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it-IT"/>
        </a:p>
      </dgm:t>
    </dgm:pt>
    <dgm:pt modelId="{E8EEEAEA-D949-4957-8991-1BE62A523219}">
      <dgm:prSet phldrT="[Testo]"/>
      <dgm:spPr/>
      <dgm:t>
        <a:bodyPr/>
        <a:lstStyle/>
        <a:p>
          <a:endParaRPr lang="it-IT" dirty="0"/>
        </a:p>
      </dgm:t>
    </dgm:pt>
    <dgm:pt modelId="{A6E09C20-3891-4E16-A837-CA046E90995F}" type="parTrans" cxnId="{752718DD-3B87-43C2-B573-63E31EE1237B}">
      <dgm:prSet/>
      <dgm:spPr/>
      <dgm:t>
        <a:bodyPr/>
        <a:lstStyle/>
        <a:p>
          <a:endParaRPr lang="it-IT"/>
        </a:p>
      </dgm:t>
    </dgm:pt>
    <dgm:pt modelId="{EDB5AB5F-5926-43B7-BDF7-49108E040F23}" type="sibTrans" cxnId="{752718DD-3B87-43C2-B573-63E31EE1237B}">
      <dgm:prSet/>
      <dgm:spPr/>
      <dgm:t>
        <a:bodyPr/>
        <a:lstStyle/>
        <a:p>
          <a:endParaRPr lang="it-IT"/>
        </a:p>
      </dgm:t>
    </dgm:pt>
    <dgm:pt modelId="{AC486394-8925-4869-836E-1CF0835954D1}">
      <dgm:prSet phldrT="[Testo]"/>
      <dgm:spPr/>
      <dgm:t>
        <a:bodyPr/>
        <a:lstStyle/>
        <a:p>
          <a:r>
            <a:rPr lang="it-IT" dirty="0" smtClean="0"/>
            <a:t>Plantari rigidi</a:t>
          </a:r>
          <a:endParaRPr lang="it-IT" dirty="0"/>
        </a:p>
      </dgm:t>
    </dgm:pt>
    <dgm:pt modelId="{8B828294-D7EB-47E3-B9F2-A8FCFE604916}" type="parTrans" cxnId="{738890DA-750C-4085-A8A3-0A4095A3493C}">
      <dgm:prSet/>
      <dgm:spPr/>
      <dgm:t>
        <a:bodyPr/>
        <a:lstStyle/>
        <a:p>
          <a:endParaRPr lang="it-IT"/>
        </a:p>
      </dgm:t>
    </dgm:pt>
    <dgm:pt modelId="{8EB6C3A7-577D-4EDB-82E7-AE44D4102ED3}" type="sibTrans" cxnId="{738890DA-750C-4085-A8A3-0A4095A3493C}">
      <dgm:prSet/>
      <dgm:spPr/>
      <dgm:t>
        <a:bodyPr/>
        <a:lstStyle/>
        <a:p>
          <a:endParaRPr lang="it-IT"/>
        </a:p>
      </dgm:t>
    </dgm:pt>
    <dgm:pt modelId="{2B5ADB9E-734D-492F-B762-B70F77A8A8FF}">
      <dgm:prSet phldrT="[Testo]"/>
      <dgm:spPr/>
      <dgm:t>
        <a:bodyPr/>
        <a:lstStyle/>
        <a:p>
          <a:r>
            <a:rPr lang="it-IT" dirty="0" smtClean="0"/>
            <a:t>vs</a:t>
          </a:r>
          <a:endParaRPr lang="it-IT" dirty="0"/>
        </a:p>
      </dgm:t>
    </dgm:pt>
    <dgm:pt modelId="{D41DE67B-323D-4C99-A3A9-C1D87E01CA44}" type="parTrans" cxnId="{D8B4E830-F33E-491D-B16B-05867BE4B1DA}">
      <dgm:prSet/>
      <dgm:spPr/>
      <dgm:t>
        <a:bodyPr/>
        <a:lstStyle/>
        <a:p>
          <a:endParaRPr lang="it-IT"/>
        </a:p>
      </dgm:t>
    </dgm:pt>
    <dgm:pt modelId="{50C25F19-83B1-4D5C-A703-707B94FB2EE3}" type="sibTrans" cxnId="{D8B4E830-F33E-491D-B16B-05867BE4B1DA}">
      <dgm:prSet/>
      <dgm:spPr/>
      <dgm:t>
        <a:bodyPr/>
        <a:lstStyle/>
        <a:p>
          <a:endParaRPr lang="it-IT"/>
        </a:p>
      </dgm:t>
    </dgm:pt>
    <dgm:pt modelId="{19E9A30C-0E9F-498D-BFE1-EB90290C638C}">
      <dgm:prSet phldrT="[Testo]"/>
      <dgm:spPr/>
      <dgm:t>
        <a:bodyPr/>
        <a:lstStyle/>
        <a:p>
          <a:r>
            <a:rPr lang="it-IT" dirty="0" smtClean="0"/>
            <a:t>Plantari morbidi</a:t>
          </a:r>
          <a:endParaRPr lang="it-IT" dirty="0"/>
        </a:p>
      </dgm:t>
    </dgm:pt>
    <dgm:pt modelId="{E6505A7F-FE1F-48D7-9F18-9A113A3D7D4B}" type="parTrans" cxnId="{05844518-6870-499D-8F03-97B104C304DC}">
      <dgm:prSet/>
      <dgm:spPr/>
      <dgm:t>
        <a:bodyPr/>
        <a:lstStyle/>
        <a:p>
          <a:endParaRPr lang="it-IT"/>
        </a:p>
      </dgm:t>
    </dgm:pt>
    <dgm:pt modelId="{48654A8C-4686-4B97-8CA8-552C102F56F1}" type="sibTrans" cxnId="{05844518-6870-499D-8F03-97B104C304DC}">
      <dgm:prSet/>
      <dgm:spPr/>
      <dgm:t>
        <a:bodyPr/>
        <a:lstStyle/>
        <a:p>
          <a:endParaRPr lang="it-IT"/>
        </a:p>
      </dgm:t>
    </dgm:pt>
    <dgm:pt modelId="{38C16AF6-5369-4BA1-AB6D-0484CDC3A323}">
      <dgm:prSet phldrT="[Testo]"/>
      <dgm:spPr/>
      <dgm:t>
        <a:bodyPr/>
        <a:lstStyle/>
        <a:p>
          <a:r>
            <a:rPr lang="it-IT" dirty="0" smtClean="0"/>
            <a:t>vs</a:t>
          </a:r>
          <a:endParaRPr lang="it-IT" dirty="0"/>
        </a:p>
      </dgm:t>
    </dgm:pt>
    <dgm:pt modelId="{7CAC09FB-FFEF-4574-875C-D4EF8518B7C0}" type="parTrans" cxnId="{0CFE5439-EC2B-42F3-BEFC-5AAD4AF59A4D}">
      <dgm:prSet/>
      <dgm:spPr/>
      <dgm:t>
        <a:bodyPr/>
        <a:lstStyle/>
        <a:p>
          <a:endParaRPr lang="it-IT"/>
        </a:p>
      </dgm:t>
    </dgm:pt>
    <dgm:pt modelId="{B41290B7-A396-4AB8-AF5B-CC5DEB95CADD}" type="sibTrans" cxnId="{0CFE5439-EC2B-42F3-BEFC-5AAD4AF59A4D}">
      <dgm:prSet/>
      <dgm:spPr/>
      <dgm:t>
        <a:bodyPr/>
        <a:lstStyle/>
        <a:p>
          <a:endParaRPr lang="it-IT"/>
        </a:p>
      </dgm:t>
    </dgm:pt>
    <dgm:pt modelId="{60500067-78FB-49B8-BF61-6D0E0027B088}">
      <dgm:prSet phldrT="[Testo]"/>
      <dgm:spPr/>
      <dgm:t>
        <a:bodyPr/>
        <a:lstStyle/>
        <a:p>
          <a:r>
            <a:rPr lang="it-IT" dirty="0" err="1" smtClean="0"/>
            <a:t>Fkt</a:t>
          </a:r>
          <a:r>
            <a:rPr lang="it-IT" dirty="0" smtClean="0"/>
            <a:t> </a:t>
          </a:r>
          <a:endParaRPr lang="it-IT" dirty="0"/>
        </a:p>
      </dgm:t>
    </dgm:pt>
    <dgm:pt modelId="{DF326C6F-596C-49A9-88D4-70E6E441C3A0}" type="parTrans" cxnId="{7B7E2DDC-9F15-4252-A022-A1195BA3B321}">
      <dgm:prSet/>
      <dgm:spPr/>
      <dgm:t>
        <a:bodyPr/>
        <a:lstStyle/>
        <a:p>
          <a:endParaRPr lang="it-IT"/>
        </a:p>
      </dgm:t>
    </dgm:pt>
    <dgm:pt modelId="{FA75C48A-482A-400B-A5F5-CB86B7665D4C}" type="sibTrans" cxnId="{7B7E2DDC-9F15-4252-A022-A1195BA3B321}">
      <dgm:prSet/>
      <dgm:spPr/>
      <dgm:t>
        <a:bodyPr/>
        <a:lstStyle/>
        <a:p>
          <a:endParaRPr lang="it-IT"/>
        </a:p>
      </dgm:t>
    </dgm:pt>
    <dgm:pt modelId="{E35027D6-E19C-46AC-9FE0-45A2B4DD405A}" type="pres">
      <dgm:prSet presAssocID="{D36CD66C-337B-499E-AC75-938379439A83}" presName="Name0" presStyleCnt="0">
        <dgm:presLayoutVars>
          <dgm:dir/>
          <dgm:animLvl val="lvl"/>
          <dgm:resizeHandles val="exact"/>
        </dgm:presLayoutVars>
      </dgm:prSet>
      <dgm:spPr/>
      <dgm:t>
        <a:bodyPr/>
        <a:lstStyle/>
        <a:p>
          <a:endParaRPr lang="it-IT"/>
        </a:p>
      </dgm:t>
    </dgm:pt>
    <dgm:pt modelId="{8B3C6A58-667F-4D01-8947-7C70603F6E6E}" type="pres">
      <dgm:prSet presAssocID="{E8EEEAEA-D949-4957-8991-1BE62A523219}" presName="compositeNode" presStyleCnt="0">
        <dgm:presLayoutVars>
          <dgm:bulletEnabled val="1"/>
        </dgm:presLayoutVars>
      </dgm:prSet>
      <dgm:spPr/>
    </dgm:pt>
    <dgm:pt modelId="{B1B948F9-E51B-4EE8-B15F-D8F613C8A37C}" type="pres">
      <dgm:prSet presAssocID="{E8EEEAEA-D949-4957-8991-1BE62A523219}" presName="bgRect" presStyleLbl="node1" presStyleIdx="0" presStyleCnt="3"/>
      <dgm:spPr/>
      <dgm:t>
        <a:bodyPr/>
        <a:lstStyle/>
        <a:p>
          <a:endParaRPr lang="it-IT"/>
        </a:p>
      </dgm:t>
    </dgm:pt>
    <dgm:pt modelId="{CBBDBD58-8481-4ED1-BA93-B1F5DDF2EECA}" type="pres">
      <dgm:prSet presAssocID="{E8EEEAEA-D949-4957-8991-1BE62A523219}" presName="parentNode" presStyleLbl="node1" presStyleIdx="0" presStyleCnt="3">
        <dgm:presLayoutVars>
          <dgm:chMax val="0"/>
          <dgm:bulletEnabled val="1"/>
        </dgm:presLayoutVars>
      </dgm:prSet>
      <dgm:spPr/>
      <dgm:t>
        <a:bodyPr/>
        <a:lstStyle/>
        <a:p>
          <a:endParaRPr lang="it-IT"/>
        </a:p>
      </dgm:t>
    </dgm:pt>
    <dgm:pt modelId="{1B19B1F9-2D36-4AF2-9C4F-0796DFA09D35}" type="pres">
      <dgm:prSet presAssocID="{E8EEEAEA-D949-4957-8991-1BE62A523219}" presName="childNode" presStyleLbl="node1" presStyleIdx="0" presStyleCnt="3">
        <dgm:presLayoutVars>
          <dgm:bulletEnabled val="1"/>
        </dgm:presLayoutVars>
      </dgm:prSet>
      <dgm:spPr/>
      <dgm:t>
        <a:bodyPr/>
        <a:lstStyle/>
        <a:p>
          <a:endParaRPr lang="it-IT"/>
        </a:p>
      </dgm:t>
    </dgm:pt>
    <dgm:pt modelId="{941E4438-D3A0-428B-98E4-015A10B81435}" type="pres">
      <dgm:prSet presAssocID="{EDB5AB5F-5926-43B7-BDF7-49108E040F23}" presName="hSp" presStyleCnt="0"/>
      <dgm:spPr/>
    </dgm:pt>
    <dgm:pt modelId="{9B48137D-DF5C-47CE-8C6B-C42BA1CEFF93}" type="pres">
      <dgm:prSet presAssocID="{EDB5AB5F-5926-43B7-BDF7-49108E040F23}" presName="vProcSp" presStyleCnt="0"/>
      <dgm:spPr/>
    </dgm:pt>
    <dgm:pt modelId="{2FB30540-38C8-4D09-8B3C-E7EE6591EBE3}" type="pres">
      <dgm:prSet presAssocID="{EDB5AB5F-5926-43B7-BDF7-49108E040F23}" presName="vSp1" presStyleCnt="0"/>
      <dgm:spPr/>
    </dgm:pt>
    <dgm:pt modelId="{2069F28E-647E-4F65-9E10-AE80B86D89EB}" type="pres">
      <dgm:prSet presAssocID="{EDB5AB5F-5926-43B7-BDF7-49108E040F23}" presName="simulatedConn" presStyleLbl="solidFgAcc1" presStyleIdx="0" presStyleCnt="2"/>
      <dgm:spPr/>
    </dgm:pt>
    <dgm:pt modelId="{5F934125-1BF4-4401-8FEA-E1C91BFFC4A5}" type="pres">
      <dgm:prSet presAssocID="{EDB5AB5F-5926-43B7-BDF7-49108E040F23}" presName="vSp2" presStyleCnt="0"/>
      <dgm:spPr/>
    </dgm:pt>
    <dgm:pt modelId="{4E9A78C5-1853-4A13-9C9A-FFC1E471320D}" type="pres">
      <dgm:prSet presAssocID="{EDB5AB5F-5926-43B7-BDF7-49108E040F23}" presName="sibTrans" presStyleCnt="0"/>
      <dgm:spPr/>
    </dgm:pt>
    <dgm:pt modelId="{8E1D35B0-3126-495F-8B40-AD717FC1DE34}" type="pres">
      <dgm:prSet presAssocID="{2B5ADB9E-734D-492F-B762-B70F77A8A8FF}" presName="compositeNode" presStyleCnt="0">
        <dgm:presLayoutVars>
          <dgm:bulletEnabled val="1"/>
        </dgm:presLayoutVars>
      </dgm:prSet>
      <dgm:spPr/>
    </dgm:pt>
    <dgm:pt modelId="{D046ABB4-B08E-485A-961A-DE399C84FFDC}" type="pres">
      <dgm:prSet presAssocID="{2B5ADB9E-734D-492F-B762-B70F77A8A8FF}" presName="bgRect" presStyleLbl="node1" presStyleIdx="1" presStyleCnt="3"/>
      <dgm:spPr/>
      <dgm:t>
        <a:bodyPr/>
        <a:lstStyle/>
        <a:p>
          <a:endParaRPr lang="it-IT"/>
        </a:p>
      </dgm:t>
    </dgm:pt>
    <dgm:pt modelId="{9EBBC4D5-B137-4522-8178-507CDB468017}" type="pres">
      <dgm:prSet presAssocID="{2B5ADB9E-734D-492F-B762-B70F77A8A8FF}" presName="parentNode" presStyleLbl="node1" presStyleIdx="1" presStyleCnt="3">
        <dgm:presLayoutVars>
          <dgm:chMax val="0"/>
          <dgm:bulletEnabled val="1"/>
        </dgm:presLayoutVars>
      </dgm:prSet>
      <dgm:spPr/>
      <dgm:t>
        <a:bodyPr/>
        <a:lstStyle/>
        <a:p>
          <a:endParaRPr lang="it-IT"/>
        </a:p>
      </dgm:t>
    </dgm:pt>
    <dgm:pt modelId="{ADE55F9F-8723-4741-935F-F7ADE69DEAF6}" type="pres">
      <dgm:prSet presAssocID="{2B5ADB9E-734D-492F-B762-B70F77A8A8FF}" presName="childNode" presStyleLbl="node1" presStyleIdx="1" presStyleCnt="3">
        <dgm:presLayoutVars>
          <dgm:bulletEnabled val="1"/>
        </dgm:presLayoutVars>
      </dgm:prSet>
      <dgm:spPr/>
      <dgm:t>
        <a:bodyPr/>
        <a:lstStyle/>
        <a:p>
          <a:endParaRPr lang="it-IT"/>
        </a:p>
      </dgm:t>
    </dgm:pt>
    <dgm:pt modelId="{34192340-DAD7-4CB3-84CD-C943DEE68CD1}" type="pres">
      <dgm:prSet presAssocID="{50C25F19-83B1-4D5C-A703-707B94FB2EE3}" presName="hSp" presStyleCnt="0"/>
      <dgm:spPr/>
    </dgm:pt>
    <dgm:pt modelId="{EFC043E5-BDB7-4FD4-A450-335F79489DA8}" type="pres">
      <dgm:prSet presAssocID="{50C25F19-83B1-4D5C-A703-707B94FB2EE3}" presName="vProcSp" presStyleCnt="0"/>
      <dgm:spPr/>
    </dgm:pt>
    <dgm:pt modelId="{F3FA2142-B7F3-4A68-A70B-4424FBF5F562}" type="pres">
      <dgm:prSet presAssocID="{50C25F19-83B1-4D5C-A703-707B94FB2EE3}" presName="vSp1" presStyleCnt="0"/>
      <dgm:spPr/>
    </dgm:pt>
    <dgm:pt modelId="{2DB59126-599A-4A39-9175-3C70ED211C89}" type="pres">
      <dgm:prSet presAssocID="{50C25F19-83B1-4D5C-A703-707B94FB2EE3}" presName="simulatedConn" presStyleLbl="solidFgAcc1" presStyleIdx="1" presStyleCnt="2"/>
      <dgm:spPr/>
    </dgm:pt>
    <dgm:pt modelId="{881474EC-04E9-44CF-A236-2A07A89C8E0D}" type="pres">
      <dgm:prSet presAssocID="{50C25F19-83B1-4D5C-A703-707B94FB2EE3}" presName="vSp2" presStyleCnt="0"/>
      <dgm:spPr/>
    </dgm:pt>
    <dgm:pt modelId="{85AC6E5C-3EE7-4703-969F-0E86F1BC902D}" type="pres">
      <dgm:prSet presAssocID="{50C25F19-83B1-4D5C-A703-707B94FB2EE3}" presName="sibTrans" presStyleCnt="0"/>
      <dgm:spPr/>
    </dgm:pt>
    <dgm:pt modelId="{D29A4A60-D034-45D8-940F-1E912135E8C7}" type="pres">
      <dgm:prSet presAssocID="{38C16AF6-5369-4BA1-AB6D-0484CDC3A323}" presName="compositeNode" presStyleCnt="0">
        <dgm:presLayoutVars>
          <dgm:bulletEnabled val="1"/>
        </dgm:presLayoutVars>
      </dgm:prSet>
      <dgm:spPr/>
    </dgm:pt>
    <dgm:pt modelId="{9E37DD80-6526-4CD8-A49A-92452366C88E}" type="pres">
      <dgm:prSet presAssocID="{38C16AF6-5369-4BA1-AB6D-0484CDC3A323}" presName="bgRect" presStyleLbl="node1" presStyleIdx="2" presStyleCnt="3"/>
      <dgm:spPr/>
      <dgm:t>
        <a:bodyPr/>
        <a:lstStyle/>
        <a:p>
          <a:endParaRPr lang="it-IT"/>
        </a:p>
      </dgm:t>
    </dgm:pt>
    <dgm:pt modelId="{4C1DFF1C-07AD-4ADA-8C97-1CCD63735197}" type="pres">
      <dgm:prSet presAssocID="{38C16AF6-5369-4BA1-AB6D-0484CDC3A323}" presName="parentNode" presStyleLbl="node1" presStyleIdx="2" presStyleCnt="3">
        <dgm:presLayoutVars>
          <dgm:chMax val="0"/>
          <dgm:bulletEnabled val="1"/>
        </dgm:presLayoutVars>
      </dgm:prSet>
      <dgm:spPr/>
      <dgm:t>
        <a:bodyPr/>
        <a:lstStyle/>
        <a:p>
          <a:endParaRPr lang="it-IT"/>
        </a:p>
      </dgm:t>
    </dgm:pt>
    <dgm:pt modelId="{92B07188-FB91-4367-AAD3-A641B2C786C6}" type="pres">
      <dgm:prSet presAssocID="{38C16AF6-5369-4BA1-AB6D-0484CDC3A323}" presName="childNode" presStyleLbl="node1" presStyleIdx="2" presStyleCnt="3">
        <dgm:presLayoutVars>
          <dgm:bulletEnabled val="1"/>
        </dgm:presLayoutVars>
      </dgm:prSet>
      <dgm:spPr/>
      <dgm:t>
        <a:bodyPr/>
        <a:lstStyle/>
        <a:p>
          <a:endParaRPr lang="it-IT"/>
        </a:p>
      </dgm:t>
    </dgm:pt>
  </dgm:ptLst>
  <dgm:cxnLst>
    <dgm:cxn modelId="{752718DD-3B87-43C2-B573-63E31EE1237B}" srcId="{D36CD66C-337B-499E-AC75-938379439A83}" destId="{E8EEEAEA-D949-4957-8991-1BE62A523219}" srcOrd="0" destOrd="0" parTransId="{A6E09C20-3891-4E16-A837-CA046E90995F}" sibTransId="{EDB5AB5F-5926-43B7-BDF7-49108E040F23}"/>
    <dgm:cxn modelId="{738890DA-750C-4085-A8A3-0A4095A3493C}" srcId="{E8EEEAEA-D949-4957-8991-1BE62A523219}" destId="{AC486394-8925-4869-836E-1CF0835954D1}" srcOrd="0" destOrd="0" parTransId="{8B828294-D7EB-47E3-B9F2-A8FCFE604916}" sibTransId="{8EB6C3A7-577D-4EDB-82E7-AE44D4102ED3}"/>
    <dgm:cxn modelId="{6A729C41-C684-419F-8A02-B8189475A28B}" type="presOf" srcId="{19E9A30C-0E9F-498D-BFE1-EB90290C638C}" destId="{ADE55F9F-8723-4741-935F-F7ADE69DEAF6}" srcOrd="0" destOrd="0" presId="urn:microsoft.com/office/officeart/2005/8/layout/hProcess7"/>
    <dgm:cxn modelId="{D8B4E830-F33E-491D-B16B-05867BE4B1DA}" srcId="{D36CD66C-337B-499E-AC75-938379439A83}" destId="{2B5ADB9E-734D-492F-B762-B70F77A8A8FF}" srcOrd="1" destOrd="0" parTransId="{D41DE67B-323D-4C99-A3A9-C1D87E01CA44}" sibTransId="{50C25F19-83B1-4D5C-A703-707B94FB2EE3}"/>
    <dgm:cxn modelId="{0CFE5439-EC2B-42F3-BEFC-5AAD4AF59A4D}" srcId="{D36CD66C-337B-499E-AC75-938379439A83}" destId="{38C16AF6-5369-4BA1-AB6D-0484CDC3A323}" srcOrd="2" destOrd="0" parTransId="{7CAC09FB-FFEF-4574-875C-D4EF8518B7C0}" sibTransId="{B41290B7-A396-4AB8-AF5B-CC5DEB95CADD}"/>
    <dgm:cxn modelId="{9B99C3CD-5497-4115-AC46-3FE670193701}" type="presOf" srcId="{2B5ADB9E-734D-492F-B762-B70F77A8A8FF}" destId="{9EBBC4D5-B137-4522-8178-507CDB468017}" srcOrd="1" destOrd="0" presId="urn:microsoft.com/office/officeart/2005/8/layout/hProcess7"/>
    <dgm:cxn modelId="{05844518-6870-499D-8F03-97B104C304DC}" srcId="{2B5ADB9E-734D-492F-B762-B70F77A8A8FF}" destId="{19E9A30C-0E9F-498D-BFE1-EB90290C638C}" srcOrd="0" destOrd="0" parTransId="{E6505A7F-FE1F-48D7-9F18-9A113A3D7D4B}" sibTransId="{48654A8C-4686-4B97-8CA8-552C102F56F1}"/>
    <dgm:cxn modelId="{EC0FA020-8D63-431B-A8B7-CFE5C24EC630}" type="presOf" srcId="{AC486394-8925-4869-836E-1CF0835954D1}" destId="{1B19B1F9-2D36-4AF2-9C4F-0796DFA09D35}" srcOrd="0" destOrd="0" presId="urn:microsoft.com/office/officeart/2005/8/layout/hProcess7"/>
    <dgm:cxn modelId="{83183100-7882-4462-803E-7CCBBDCB94DA}" type="presOf" srcId="{38C16AF6-5369-4BA1-AB6D-0484CDC3A323}" destId="{9E37DD80-6526-4CD8-A49A-92452366C88E}" srcOrd="0" destOrd="0" presId="urn:microsoft.com/office/officeart/2005/8/layout/hProcess7"/>
    <dgm:cxn modelId="{7B7E2DDC-9F15-4252-A022-A1195BA3B321}" srcId="{38C16AF6-5369-4BA1-AB6D-0484CDC3A323}" destId="{60500067-78FB-49B8-BF61-6D0E0027B088}" srcOrd="0" destOrd="0" parTransId="{DF326C6F-596C-49A9-88D4-70E6E441C3A0}" sibTransId="{FA75C48A-482A-400B-A5F5-CB86B7665D4C}"/>
    <dgm:cxn modelId="{BE963E3F-5191-4A96-B395-B5C59661E50C}" type="presOf" srcId="{38C16AF6-5369-4BA1-AB6D-0484CDC3A323}" destId="{4C1DFF1C-07AD-4ADA-8C97-1CCD63735197}" srcOrd="1" destOrd="0" presId="urn:microsoft.com/office/officeart/2005/8/layout/hProcess7"/>
    <dgm:cxn modelId="{D5DF4C07-EE48-448B-8CC4-6EE5ED15C3D0}" type="presOf" srcId="{2B5ADB9E-734D-492F-B762-B70F77A8A8FF}" destId="{D046ABB4-B08E-485A-961A-DE399C84FFDC}" srcOrd="0" destOrd="0" presId="urn:microsoft.com/office/officeart/2005/8/layout/hProcess7"/>
    <dgm:cxn modelId="{6ECF690E-0E78-4393-A6EF-357C3F9DE012}" type="presOf" srcId="{E8EEEAEA-D949-4957-8991-1BE62A523219}" destId="{CBBDBD58-8481-4ED1-BA93-B1F5DDF2EECA}" srcOrd="1" destOrd="0" presId="urn:microsoft.com/office/officeart/2005/8/layout/hProcess7"/>
    <dgm:cxn modelId="{55A2EDE9-3801-4C64-9A6C-A54EC7DE6458}" type="presOf" srcId="{D36CD66C-337B-499E-AC75-938379439A83}" destId="{E35027D6-E19C-46AC-9FE0-45A2B4DD405A}" srcOrd="0" destOrd="0" presId="urn:microsoft.com/office/officeart/2005/8/layout/hProcess7"/>
    <dgm:cxn modelId="{D85DC546-3C8F-4B78-89A4-D2573C6445DD}" type="presOf" srcId="{60500067-78FB-49B8-BF61-6D0E0027B088}" destId="{92B07188-FB91-4367-AAD3-A641B2C786C6}" srcOrd="0" destOrd="0" presId="urn:microsoft.com/office/officeart/2005/8/layout/hProcess7"/>
    <dgm:cxn modelId="{C1712314-A7EA-4BF4-8596-8F402ECF44CA}" type="presOf" srcId="{E8EEEAEA-D949-4957-8991-1BE62A523219}" destId="{B1B948F9-E51B-4EE8-B15F-D8F613C8A37C}" srcOrd="0" destOrd="0" presId="urn:microsoft.com/office/officeart/2005/8/layout/hProcess7"/>
    <dgm:cxn modelId="{15790A12-58EB-4073-93B7-EF7873FEE96D}" type="presParOf" srcId="{E35027D6-E19C-46AC-9FE0-45A2B4DD405A}" destId="{8B3C6A58-667F-4D01-8947-7C70603F6E6E}" srcOrd="0" destOrd="0" presId="urn:microsoft.com/office/officeart/2005/8/layout/hProcess7"/>
    <dgm:cxn modelId="{0AB2184A-12A1-4761-A36C-5117BA208128}" type="presParOf" srcId="{8B3C6A58-667F-4D01-8947-7C70603F6E6E}" destId="{B1B948F9-E51B-4EE8-B15F-D8F613C8A37C}" srcOrd="0" destOrd="0" presId="urn:microsoft.com/office/officeart/2005/8/layout/hProcess7"/>
    <dgm:cxn modelId="{A13F0217-E937-4C4A-A0DF-59C62A4A38D5}" type="presParOf" srcId="{8B3C6A58-667F-4D01-8947-7C70603F6E6E}" destId="{CBBDBD58-8481-4ED1-BA93-B1F5DDF2EECA}" srcOrd="1" destOrd="0" presId="urn:microsoft.com/office/officeart/2005/8/layout/hProcess7"/>
    <dgm:cxn modelId="{ECF27D02-1BFD-4914-9E80-2F080BBE5831}" type="presParOf" srcId="{8B3C6A58-667F-4D01-8947-7C70603F6E6E}" destId="{1B19B1F9-2D36-4AF2-9C4F-0796DFA09D35}" srcOrd="2" destOrd="0" presId="urn:microsoft.com/office/officeart/2005/8/layout/hProcess7"/>
    <dgm:cxn modelId="{45C51CD3-4465-485B-A2DD-7A9CD4C75638}" type="presParOf" srcId="{E35027D6-E19C-46AC-9FE0-45A2B4DD405A}" destId="{941E4438-D3A0-428B-98E4-015A10B81435}" srcOrd="1" destOrd="0" presId="urn:microsoft.com/office/officeart/2005/8/layout/hProcess7"/>
    <dgm:cxn modelId="{D59EEE25-4C76-4C50-A4D5-65AC8AFA5CF5}" type="presParOf" srcId="{E35027D6-E19C-46AC-9FE0-45A2B4DD405A}" destId="{9B48137D-DF5C-47CE-8C6B-C42BA1CEFF93}" srcOrd="2" destOrd="0" presId="urn:microsoft.com/office/officeart/2005/8/layout/hProcess7"/>
    <dgm:cxn modelId="{66422745-E40B-4565-A10B-C41AC9626E63}" type="presParOf" srcId="{9B48137D-DF5C-47CE-8C6B-C42BA1CEFF93}" destId="{2FB30540-38C8-4D09-8B3C-E7EE6591EBE3}" srcOrd="0" destOrd="0" presId="urn:microsoft.com/office/officeart/2005/8/layout/hProcess7"/>
    <dgm:cxn modelId="{E2983A6E-A445-4D32-AA48-53AE6C092802}" type="presParOf" srcId="{9B48137D-DF5C-47CE-8C6B-C42BA1CEFF93}" destId="{2069F28E-647E-4F65-9E10-AE80B86D89EB}" srcOrd="1" destOrd="0" presId="urn:microsoft.com/office/officeart/2005/8/layout/hProcess7"/>
    <dgm:cxn modelId="{83CF450A-A1B1-43AB-832E-B19DEE70E23E}" type="presParOf" srcId="{9B48137D-DF5C-47CE-8C6B-C42BA1CEFF93}" destId="{5F934125-1BF4-4401-8FEA-E1C91BFFC4A5}" srcOrd="2" destOrd="0" presId="urn:microsoft.com/office/officeart/2005/8/layout/hProcess7"/>
    <dgm:cxn modelId="{659B111A-1EB8-41E2-B7B3-E1350B74BFD1}" type="presParOf" srcId="{E35027D6-E19C-46AC-9FE0-45A2B4DD405A}" destId="{4E9A78C5-1853-4A13-9C9A-FFC1E471320D}" srcOrd="3" destOrd="0" presId="urn:microsoft.com/office/officeart/2005/8/layout/hProcess7"/>
    <dgm:cxn modelId="{F84A361B-F254-4F73-AEF1-0E9935A0662B}" type="presParOf" srcId="{E35027D6-E19C-46AC-9FE0-45A2B4DD405A}" destId="{8E1D35B0-3126-495F-8B40-AD717FC1DE34}" srcOrd="4" destOrd="0" presId="urn:microsoft.com/office/officeart/2005/8/layout/hProcess7"/>
    <dgm:cxn modelId="{691EDFF2-97EC-4079-89B3-AC09DC21F9DA}" type="presParOf" srcId="{8E1D35B0-3126-495F-8B40-AD717FC1DE34}" destId="{D046ABB4-B08E-485A-961A-DE399C84FFDC}" srcOrd="0" destOrd="0" presId="urn:microsoft.com/office/officeart/2005/8/layout/hProcess7"/>
    <dgm:cxn modelId="{19838587-C9F4-4A70-A9D9-9DF9CA2AC79C}" type="presParOf" srcId="{8E1D35B0-3126-495F-8B40-AD717FC1DE34}" destId="{9EBBC4D5-B137-4522-8178-507CDB468017}" srcOrd="1" destOrd="0" presId="urn:microsoft.com/office/officeart/2005/8/layout/hProcess7"/>
    <dgm:cxn modelId="{BDF5CDCC-337A-4A8D-AD26-737E7F9376A5}" type="presParOf" srcId="{8E1D35B0-3126-495F-8B40-AD717FC1DE34}" destId="{ADE55F9F-8723-4741-935F-F7ADE69DEAF6}" srcOrd="2" destOrd="0" presId="urn:microsoft.com/office/officeart/2005/8/layout/hProcess7"/>
    <dgm:cxn modelId="{4C82209F-21C9-46CD-966E-82235DE15B75}" type="presParOf" srcId="{E35027D6-E19C-46AC-9FE0-45A2B4DD405A}" destId="{34192340-DAD7-4CB3-84CD-C943DEE68CD1}" srcOrd="5" destOrd="0" presId="urn:microsoft.com/office/officeart/2005/8/layout/hProcess7"/>
    <dgm:cxn modelId="{0B05813A-401F-4481-BB1A-EDB8D64EC679}" type="presParOf" srcId="{E35027D6-E19C-46AC-9FE0-45A2B4DD405A}" destId="{EFC043E5-BDB7-4FD4-A450-335F79489DA8}" srcOrd="6" destOrd="0" presId="urn:microsoft.com/office/officeart/2005/8/layout/hProcess7"/>
    <dgm:cxn modelId="{595B66D5-5841-4CE8-91EE-3688A1EDDA2C}" type="presParOf" srcId="{EFC043E5-BDB7-4FD4-A450-335F79489DA8}" destId="{F3FA2142-B7F3-4A68-A70B-4424FBF5F562}" srcOrd="0" destOrd="0" presId="urn:microsoft.com/office/officeart/2005/8/layout/hProcess7"/>
    <dgm:cxn modelId="{F96B26C5-CEC9-4D63-8F48-19B051B93B5D}" type="presParOf" srcId="{EFC043E5-BDB7-4FD4-A450-335F79489DA8}" destId="{2DB59126-599A-4A39-9175-3C70ED211C89}" srcOrd="1" destOrd="0" presId="urn:microsoft.com/office/officeart/2005/8/layout/hProcess7"/>
    <dgm:cxn modelId="{CFF21E09-C8DD-40C9-81CD-A86A66D79DB9}" type="presParOf" srcId="{EFC043E5-BDB7-4FD4-A450-335F79489DA8}" destId="{881474EC-04E9-44CF-A236-2A07A89C8E0D}" srcOrd="2" destOrd="0" presId="urn:microsoft.com/office/officeart/2005/8/layout/hProcess7"/>
    <dgm:cxn modelId="{0CE03BFA-2A5F-4C25-B06D-AD8112103376}" type="presParOf" srcId="{E35027D6-E19C-46AC-9FE0-45A2B4DD405A}" destId="{85AC6E5C-3EE7-4703-969F-0E86F1BC902D}" srcOrd="7" destOrd="0" presId="urn:microsoft.com/office/officeart/2005/8/layout/hProcess7"/>
    <dgm:cxn modelId="{29FD0400-01C7-44BD-B51A-258C5DAFDA80}" type="presParOf" srcId="{E35027D6-E19C-46AC-9FE0-45A2B4DD405A}" destId="{D29A4A60-D034-45D8-940F-1E912135E8C7}" srcOrd="8" destOrd="0" presId="urn:microsoft.com/office/officeart/2005/8/layout/hProcess7"/>
    <dgm:cxn modelId="{05201852-FC2F-4274-A3BD-EDC48764FA97}" type="presParOf" srcId="{D29A4A60-D034-45D8-940F-1E912135E8C7}" destId="{9E37DD80-6526-4CD8-A49A-92452366C88E}" srcOrd="0" destOrd="0" presId="urn:microsoft.com/office/officeart/2005/8/layout/hProcess7"/>
    <dgm:cxn modelId="{F3A741FA-5A44-4824-995C-39563A5499AD}" type="presParOf" srcId="{D29A4A60-D034-45D8-940F-1E912135E8C7}" destId="{4C1DFF1C-07AD-4ADA-8C97-1CCD63735197}" srcOrd="1" destOrd="0" presId="urn:microsoft.com/office/officeart/2005/8/layout/hProcess7"/>
    <dgm:cxn modelId="{80203444-0B1A-43DD-A6D5-4907E743B4BA}" type="presParOf" srcId="{D29A4A60-D034-45D8-940F-1E912135E8C7}" destId="{92B07188-FB91-4367-AAD3-A641B2C786C6}" srcOrd="2" destOrd="0" presId="urn:microsoft.com/office/officeart/2005/8/layout/hProcess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FD7188-EDF6-42F7-82AE-D1F783D23392}">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9983A-45E8-4579-99EF-E8B3C8CC007F}">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sz="3100" kern="1200" dirty="0" smtClean="0"/>
            <a:t>ANAMNESI</a:t>
          </a:r>
          <a:endParaRPr lang="it-IT" sz="3100" kern="1200" dirty="0"/>
        </a:p>
      </dsp:txBody>
      <dsp:txXfrm>
        <a:off x="304800" y="6459"/>
        <a:ext cx="4267200" cy="915120"/>
      </dsp:txXfrm>
    </dsp:sp>
    <dsp:sp modelId="{97B01F59-FA1E-4360-AAF2-E8D64B63B12B}">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322625-C62F-41CC-92BC-58B9D30F00E8}">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sz="3100" kern="1200" dirty="0" smtClean="0"/>
            <a:t>ESAME OBIETTIVO</a:t>
          </a:r>
          <a:endParaRPr lang="it-IT" sz="3100" kern="1200" dirty="0"/>
        </a:p>
      </dsp:txBody>
      <dsp:txXfrm>
        <a:off x="304800" y="1412619"/>
        <a:ext cx="4267200" cy="915120"/>
      </dsp:txXfrm>
    </dsp:sp>
    <dsp:sp modelId="{BD383B1F-F0B8-4824-B791-D5D0669B035F}">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C51B9-AC17-475E-B8AC-54A7C7A5A16F}">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sz="3100" kern="1200" dirty="0" smtClean="0"/>
            <a:t>ESAMI STRUMENTALI</a:t>
          </a:r>
          <a:endParaRPr lang="it-IT" sz="3100" kern="1200" dirty="0"/>
        </a:p>
      </dsp:txBody>
      <dsp:txXfrm>
        <a:off x="304800" y="2818780"/>
        <a:ext cx="4267200" cy="9151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CADDBEA-3F40-4759-AAB8-A7243035DB9A}" type="datetimeFigureOut">
              <a:rPr lang="it-IT"/>
              <a:pPr>
                <a:defRPr/>
              </a:pPr>
              <a:t>09/06/2012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B09402B-FAE4-464C-949B-98B5AFCE22C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z="1200" b="0" i="0" kern="1200" dirty="0" smtClean="0">
                <a:solidFill>
                  <a:schemeClr val="tx1"/>
                </a:solidFill>
                <a:latin typeface="+mn-lt"/>
                <a:ea typeface="+mn-ea"/>
                <a:cs typeface="+mn-cs"/>
              </a:rPr>
              <a:t>-)consumo delle scarpe. In condizioni normali il consumo della suola delle scarpe è alla punta e moderatamente nella porzione mediale della parte anteriore, è invece </a:t>
            </a:r>
            <a:r>
              <a:rPr lang="it-IT" sz="1200" b="0" i="0" kern="1200" dirty="0" err="1" smtClean="0">
                <a:solidFill>
                  <a:schemeClr val="tx1"/>
                </a:solidFill>
                <a:latin typeface="+mn-lt"/>
                <a:ea typeface="+mn-ea"/>
                <a:cs typeface="+mn-cs"/>
              </a:rPr>
              <a:t>piu'</a:t>
            </a:r>
            <a:r>
              <a:rPr lang="it-IT" sz="1200" b="0" i="0" kern="1200" dirty="0" smtClean="0">
                <a:solidFill>
                  <a:schemeClr val="tx1"/>
                </a:solidFill>
                <a:latin typeface="+mn-lt"/>
                <a:ea typeface="+mn-ea"/>
                <a:cs typeface="+mn-cs"/>
              </a:rPr>
              <a:t> laterale nella porzione posteriore della suola. Il soggetto con piede piatto valgo </a:t>
            </a:r>
            <a:r>
              <a:rPr lang="it-IT" sz="1200" b="0" i="0" kern="1200" dirty="0" err="1" smtClean="0">
                <a:solidFill>
                  <a:schemeClr val="tx1"/>
                </a:solidFill>
                <a:latin typeface="+mn-lt"/>
                <a:ea typeface="+mn-ea"/>
                <a:cs typeface="+mn-cs"/>
              </a:rPr>
              <a:t>pronato</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avra'</a:t>
            </a:r>
            <a:r>
              <a:rPr lang="it-IT" sz="1200" b="0" i="0" kern="1200" dirty="0" smtClean="0">
                <a:solidFill>
                  <a:schemeClr val="tx1"/>
                </a:solidFill>
                <a:latin typeface="+mn-lt"/>
                <a:ea typeface="+mn-ea"/>
                <a:cs typeface="+mn-cs"/>
              </a:rPr>
              <a:t> un consumo della suola molto marcato nella sezione mediale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Di solito sono bambini lassi, che presentano una certa familiarità ed obesi. In età infantile al massimo possiamo notare un variabile impaccio motorio,</a:t>
            </a:r>
            <a:r>
              <a:rPr lang="it-IT" baseline="0" dirty="0" smtClean="0"/>
              <a:t> scarsa destrezza nei movimenti, che non è tanto conseguenza del piede piatto quanto della situazione generale. A tal proposito cito uno studio croato del 2009 che dice di non aver riscontrato differenze prestazionali sportive in soggetti normali e soggetti con piede piatto(e mi riferisco al piede piatto dell’adolescente perche il piede piatto statico è benigno e si evolve positivamente nel 95% dei casi).</a:t>
            </a:r>
          </a:p>
          <a:p>
            <a:pPr eaLnBrk="1" hangingPunct="1">
              <a:spcBef>
                <a:spcPct val="0"/>
              </a:spcBef>
            </a:pPr>
            <a:r>
              <a:rPr lang="it-IT" baseline="0" dirty="0" smtClean="0"/>
              <a:t>In questa fase i piccoli pazienti non lamentano alcun sintomo. </a:t>
            </a:r>
          </a:p>
          <a:p>
            <a:pPr eaLnBrk="1" hangingPunct="1">
              <a:spcBef>
                <a:spcPct val="0"/>
              </a:spcBef>
            </a:pPr>
            <a:r>
              <a:rPr lang="it-IT" baseline="0" dirty="0" smtClean="0"/>
              <a:t>2)L’esame clinico si esegue prima fuori carico quindi sotto carico, per valutare la riducibilità e l’elasticità del piede cosi come l’insorgenza di eventuali contratture.</a:t>
            </a:r>
          </a:p>
          <a:p>
            <a:pPr eaLnBrk="1" hangingPunct="1">
              <a:spcBef>
                <a:spcPct val="0"/>
              </a:spcBef>
            </a:pPr>
            <a:r>
              <a:rPr lang="it-IT" baseline="0" dirty="0" smtClean="0"/>
              <a:t>Nel </a:t>
            </a:r>
            <a:r>
              <a:rPr lang="it-IT" b="1" baseline="0" dirty="0" smtClean="0"/>
              <a:t>piede piatto lasso(95%) o flessibile </a:t>
            </a:r>
            <a:r>
              <a:rPr lang="it-IT" baseline="0" dirty="0" smtClean="0"/>
              <a:t>la volta scompare sotto carico per rimodellarsi fuori carico, alla stazione in punta di piedi(Jack test) o </a:t>
            </a:r>
            <a:r>
              <a:rPr lang="it-IT" baseline="0" dirty="0" err="1" smtClean="0"/>
              <a:t>iperestendendo</a:t>
            </a:r>
            <a:r>
              <a:rPr lang="it-IT" baseline="0" dirty="0" smtClean="0"/>
              <a:t> l’alluce(prova dell’alluce)tutte manovre che </a:t>
            </a:r>
            <a:r>
              <a:rPr lang="it-IT" baseline="0" dirty="0" err="1" smtClean="0"/>
              <a:t>ipersollecitano</a:t>
            </a:r>
            <a:r>
              <a:rPr lang="it-IT" baseline="0" dirty="0" smtClean="0"/>
              <a:t> i mm </a:t>
            </a:r>
            <a:r>
              <a:rPr lang="it-IT" baseline="0" dirty="0" err="1" smtClean="0"/>
              <a:t>cavizzanti</a:t>
            </a:r>
            <a:r>
              <a:rPr lang="it-IT" baseline="0" dirty="0" smtClean="0"/>
              <a:t>. Di solito si associa ad altri disturbi posturali(scoliosi). </a:t>
            </a:r>
            <a:r>
              <a:rPr lang="it-IT" sz="1200" b="0" i="0" kern="1200" dirty="0" smtClean="0">
                <a:solidFill>
                  <a:schemeClr val="tx1"/>
                </a:solidFill>
                <a:latin typeface="+mn-lt"/>
                <a:ea typeface="+mn-ea"/>
                <a:cs typeface="+mn-cs"/>
              </a:rPr>
              <a:t>Valutazione della </a:t>
            </a:r>
            <a:r>
              <a:rPr lang="it-IT" sz="1200" b="0" i="0" kern="1200" dirty="0" err="1" smtClean="0">
                <a:solidFill>
                  <a:schemeClr val="tx1"/>
                </a:solidFill>
                <a:latin typeface="+mn-lt"/>
                <a:ea typeface="+mn-ea"/>
                <a:cs typeface="+mn-cs"/>
              </a:rPr>
              <a:t>possibilita'</a:t>
            </a:r>
            <a:r>
              <a:rPr lang="it-IT" sz="1200" b="0" i="0" kern="1200" dirty="0" smtClean="0">
                <a:solidFill>
                  <a:schemeClr val="tx1"/>
                </a:solidFill>
                <a:latin typeface="+mn-lt"/>
                <a:ea typeface="+mn-ea"/>
                <a:cs typeface="+mn-cs"/>
              </a:rPr>
              <a:t> di manipolazione del piede per verificare o:</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 una eccessiva mobilità di </a:t>
            </a:r>
            <a:r>
              <a:rPr lang="it-IT" sz="1200" b="0" i="0" kern="1200" dirty="0" err="1" smtClean="0">
                <a:solidFill>
                  <a:schemeClr val="tx1"/>
                </a:solidFill>
                <a:latin typeface="+mn-lt"/>
                <a:ea typeface="+mn-ea"/>
                <a:cs typeface="+mn-cs"/>
              </a:rPr>
              <a:t>dorsiflessione</a:t>
            </a:r>
            <a:r>
              <a:rPr lang="it-IT" sz="1200" b="0" i="0" kern="1200" dirty="0" smtClean="0">
                <a:solidFill>
                  <a:schemeClr val="tx1"/>
                </a:solidFill>
                <a:latin typeface="+mn-lt"/>
                <a:ea typeface="+mn-ea"/>
                <a:cs typeface="+mn-cs"/>
              </a:rPr>
              <a:t> del piede relativa a sindromi caratterizzate da </a:t>
            </a:r>
            <a:r>
              <a:rPr lang="it-IT" sz="1200" b="0" i="0" kern="1200" dirty="0" err="1" smtClean="0">
                <a:solidFill>
                  <a:schemeClr val="tx1"/>
                </a:solidFill>
                <a:latin typeface="+mn-lt"/>
                <a:ea typeface="+mn-ea"/>
                <a:cs typeface="+mn-cs"/>
              </a:rPr>
              <a:t>iperlassita</a:t>
            </a:r>
            <a:r>
              <a:rPr lang="it-IT" sz="1200" b="0" i="0" kern="1200" dirty="0" smtClean="0">
                <a:solidFill>
                  <a:schemeClr val="tx1"/>
                </a:solidFill>
                <a:latin typeface="+mn-lt"/>
                <a:ea typeface="+mn-ea"/>
                <a:cs typeface="+mn-cs"/>
              </a:rPr>
              <a:t>' legamentosa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 una eccessiva resistenza alla stessa manovra per </a:t>
            </a:r>
            <a:r>
              <a:rPr lang="it-IT" sz="1200" b="0" i="0" kern="1200" dirty="0" err="1" smtClean="0">
                <a:solidFill>
                  <a:schemeClr val="tx1"/>
                </a:solidFill>
                <a:latin typeface="+mn-lt"/>
                <a:ea typeface="+mn-ea"/>
                <a:cs typeface="+mn-cs"/>
              </a:rPr>
              <a:t>brevita'</a:t>
            </a:r>
            <a:r>
              <a:rPr lang="it-IT" sz="1200" b="0" i="0" kern="1200" dirty="0" smtClean="0">
                <a:solidFill>
                  <a:schemeClr val="tx1"/>
                </a:solidFill>
                <a:latin typeface="+mn-lt"/>
                <a:ea typeface="+mn-ea"/>
                <a:cs typeface="+mn-cs"/>
              </a:rPr>
              <a:t> del tendine d'Achille</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Entrambe le patologie possono determinare una alterazione dell'appoggio plantare.</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E' quindi importante abituarsi a manipolare il piede del bambino per verificarne la </a:t>
            </a:r>
            <a:r>
              <a:rPr lang="it-IT" sz="1200" b="0" i="0" kern="1200" dirty="0" err="1" smtClean="0">
                <a:solidFill>
                  <a:schemeClr val="tx1"/>
                </a:solidFill>
                <a:latin typeface="+mn-lt"/>
                <a:ea typeface="+mn-ea"/>
                <a:cs typeface="+mn-cs"/>
              </a:rPr>
              <a:t>motilita'</a:t>
            </a:r>
            <a:r>
              <a:rPr lang="it-IT" sz="1200" b="0" i="0" kern="1200" dirty="0" smtClean="0">
                <a:solidFill>
                  <a:schemeClr val="tx1"/>
                </a:solidFill>
                <a:latin typeface="+mn-lt"/>
                <a:ea typeface="+mn-ea"/>
                <a:cs typeface="+mn-cs"/>
              </a:rPr>
              <a:t> attiva e passiva. </a:t>
            </a:r>
            <a:endParaRPr lang="it-IT" baseline="0" dirty="0" smtClean="0"/>
          </a:p>
          <a:p>
            <a:pPr eaLnBrk="1" hangingPunct="1">
              <a:spcBef>
                <a:spcPct val="0"/>
              </a:spcBef>
            </a:pPr>
            <a:r>
              <a:rPr lang="it-IT" baseline="0" dirty="0" smtClean="0"/>
              <a:t>Nel </a:t>
            </a:r>
            <a:r>
              <a:rPr lang="it-IT" b="1" baseline="0" dirty="0" smtClean="0"/>
              <a:t>piede piatto contratto o rigido </a:t>
            </a:r>
            <a:r>
              <a:rPr lang="it-IT" baseline="0" dirty="0" smtClean="0"/>
              <a:t>la volta è inesistente sia sotto carico che in seguito a tutte questa manovre. Nell’infanzia i legamenti e i mm sono molto elastici, motivo per cui si lasciano facilmente distendere senza provocare dolore e contrattura. </a:t>
            </a:r>
          </a:p>
          <a:p>
            <a:pPr eaLnBrk="1" hangingPunct="1">
              <a:spcBef>
                <a:spcPct val="0"/>
              </a:spcBef>
            </a:pPr>
            <a:r>
              <a:rPr lang="it-IT" baseline="0" dirty="0" smtClean="0"/>
              <a:t>Per ricercare la contrattura si esegue la manovra di </a:t>
            </a:r>
            <a:r>
              <a:rPr lang="it-IT" b="1" baseline="0" dirty="0" err="1" smtClean="0"/>
              <a:t>gosselin</a:t>
            </a:r>
            <a:r>
              <a:rPr lang="it-IT" baseline="0" dirty="0" smtClean="0"/>
              <a:t>: con una mano si solleva la gamba e con l’altra si eseguono delle manovre di insaccamento:il piede lasso balla mentre il piede contratto rimane immobile come se fosse incollato alla gamba. Inoltre sotto pelle sono visibili i rilievi dei tendini contratti. </a:t>
            </a:r>
            <a:r>
              <a:rPr lang="it-IT" sz="1200" b="0" i="0" kern="1200" dirty="0" smtClean="0">
                <a:solidFill>
                  <a:schemeClr val="tx1"/>
                </a:solidFill>
                <a:latin typeface="+mn-lt"/>
                <a:ea typeface="+mn-ea"/>
                <a:cs typeface="+mn-cs"/>
              </a:rPr>
              <a:t>E' importante chiedere se il bambino presenta aree di tensione muscolo legamentosa (regione del tendine del tibiale anteriore, regione surale). Nel caso di un piede piatto grave si possono vedere le variazioni strutturali sul bordo mediale con una netta protrusione del cuneiforme e del navicolare e lo stiramento del tendine del tibiale anteriore che a volte </a:t>
            </a:r>
            <a:r>
              <a:rPr lang="it-IT" sz="1200" b="0" i="0" kern="1200" dirty="0" err="1" smtClean="0">
                <a:solidFill>
                  <a:schemeClr val="tx1"/>
                </a:solidFill>
                <a:latin typeface="+mn-lt"/>
                <a:ea typeface="+mn-ea"/>
                <a:cs typeface="+mn-cs"/>
              </a:rPr>
              <a:t>puo'</a:t>
            </a:r>
            <a:r>
              <a:rPr lang="it-IT" sz="1200" b="0" i="0" kern="1200" dirty="0" smtClean="0">
                <a:solidFill>
                  <a:schemeClr val="tx1"/>
                </a:solidFill>
                <a:latin typeface="+mn-lt"/>
                <a:ea typeface="+mn-ea"/>
                <a:cs typeface="+mn-cs"/>
              </a:rPr>
              <a:t> essere rilevato a vista sotto il piano cutaneo. </a:t>
            </a:r>
            <a:endParaRPr lang="it-IT" baseline="0" dirty="0" smtClean="0"/>
          </a:p>
          <a:p>
            <a:pPr eaLnBrk="1" hangingPunct="1">
              <a:spcBef>
                <a:spcPct val="0"/>
              </a:spcBef>
            </a:pPr>
            <a:r>
              <a:rPr lang="it-IT" baseline="0" dirty="0" smtClean="0"/>
              <a:t>La sintomatologia vera e propria compare in un momento successivo, quando ad accrescimento compiuto si realizza uno squilibrio tra le richieste funzionali e le resistenze </a:t>
            </a:r>
            <a:r>
              <a:rPr lang="it-IT" baseline="0" dirty="0" err="1" smtClean="0"/>
              <a:t>ligamentose</a:t>
            </a:r>
            <a:r>
              <a:rPr lang="it-IT" baseline="0" dirty="0" smtClean="0"/>
              <a:t>. La manovra di </a:t>
            </a:r>
            <a:r>
              <a:rPr lang="it-IT" baseline="0" dirty="0" err="1" smtClean="0"/>
              <a:t>gosselin</a:t>
            </a:r>
            <a:r>
              <a:rPr lang="it-IT" baseline="0" dirty="0" smtClean="0"/>
              <a:t> risulta positiva e compare dolore al carico sul bordo mediale del piede, che si attenua fino a scomparire col riposo. Il dolore di solito va avanti per molti anni, fin quando non si realizza, se la fusione delle esostosi prima descritte, realizzando un’</a:t>
            </a:r>
            <a:r>
              <a:rPr lang="it-IT" baseline="0" dirty="0" err="1" smtClean="0"/>
              <a:t>artrodesi</a:t>
            </a:r>
            <a:r>
              <a:rPr lang="it-IT" baseline="0" dirty="0" smtClean="0"/>
              <a:t> spontanea. Se questa non dovesse avvenire il dolore può durare </a:t>
            </a:r>
            <a:r>
              <a:rPr lang="it-IT" baseline="0" dirty="0" err="1" smtClean="0"/>
              <a:t>indefinitivamente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Prove si </a:t>
            </a:r>
            <a:r>
              <a:rPr lang="it-IT" dirty="0" err="1" smtClean="0"/>
              <a:t>lassita</a:t>
            </a:r>
            <a:r>
              <a:rPr lang="it-IT" dirty="0" smtClean="0"/>
              <a:t> </a:t>
            </a:r>
            <a:r>
              <a:rPr lang="it-IT" dirty="0" err="1" smtClean="0"/>
              <a:t>ligamentosa</a:t>
            </a:r>
            <a:r>
              <a:rPr lang="it-IT" dirty="0" smtClean="0"/>
              <a:t>:</a:t>
            </a:r>
          </a:p>
          <a:p>
            <a:pPr eaLnBrk="1" hangingPunct="1">
              <a:spcBef>
                <a:spcPct val="0"/>
              </a:spcBef>
            </a:pPr>
            <a:r>
              <a:rPr lang="it-IT" dirty="0" err="1" smtClean="0"/>
              <a:t>Iperestensione</a:t>
            </a:r>
            <a:r>
              <a:rPr lang="it-IT" dirty="0" smtClean="0"/>
              <a:t> gomito, il</a:t>
            </a:r>
            <a:r>
              <a:rPr lang="it-IT" baseline="0" dirty="0" smtClean="0"/>
              <a:t> pollice tocca l’avambraccio in </a:t>
            </a:r>
            <a:r>
              <a:rPr lang="it-IT" baseline="0" dirty="0" err="1" smtClean="0"/>
              <a:t>iperabduzione</a:t>
            </a:r>
            <a:r>
              <a:rPr lang="it-IT" baseline="0" dirty="0" smtClean="0"/>
              <a:t>, le dita </a:t>
            </a:r>
            <a:r>
              <a:rPr lang="it-IT" baseline="0" dirty="0" err="1" smtClean="0"/>
              <a:t>iperstendendosi</a:t>
            </a:r>
            <a:r>
              <a:rPr lang="it-IT" baseline="0" dirty="0" smtClean="0"/>
              <a:t> assumono una direzione parallela all’asse dell’</a:t>
            </a:r>
            <a:r>
              <a:rPr lang="it-IT" baseline="0" dirty="0" err="1" smtClean="0"/>
              <a:t>avabmraccio</a:t>
            </a:r>
            <a:r>
              <a:rPr lang="it-IT" baseline="0" dirty="0" smtClean="0"/>
              <a:t>, in </a:t>
            </a:r>
            <a:r>
              <a:rPr lang="it-IT" baseline="0" dirty="0" err="1" smtClean="0"/>
              <a:t>dorsiflessione</a:t>
            </a:r>
            <a:r>
              <a:rPr lang="it-IT" baseline="0" dirty="0" smtClean="0"/>
              <a:t> il piede determina un angolo minore di 45°</a:t>
            </a:r>
          </a:p>
          <a:p>
            <a:pPr eaLnBrk="1" hangingPunct="1">
              <a:spcBef>
                <a:spcPct val="0"/>
              </a:spcBef>
            </a:pPr>
            <a:endParaRPr lang="it-IT" baseline="0" dirty="0" smtClean="0"/>
          </a:p>
          <a:p>
            <a:pPr>
              <a:spcBef>
                <a:spcPct val="50000"/>
              </a:spcBef>
              <a:buClr>
                <a:schemeClr val="folHlink"/>
              </a:buClr>
              <a:buFont typeface="Arial" charset="0"/>
              <a:buNone/>
            </a:pPr>
            <a:r>
              <a:rPr lang="it-IT" baseline="0" dirty="0" smtClean="0"/>
              <a:t>ALTRE valutazioni: </a:t>
            </a:r>
            <a:r>
              <a:rPr lang="it-IT" sz="1200" dirty="0" smtClean="0">
                <a:solidFill>
                  <a:schemeClr val="bg1"/>
                </a:solidFill>
              </a:rPr>
              <a:t>Valutazione per almeno 2 minuti</a:t>
            </a:r>
          </a:p>
          <a:p>
            <a:pPr>
              <a:spcBef>
                <a:spcPct val="50000"/>
              </a:spcBef>
              <a:buFontTx/>
              <a:buChar char="-"/>
            </a:pPr>
            <a:endParaRPr lang="it-IT" sz="1200" dirty="0" smtClean="0">
              <a:solidFill>
                <a:schemeClr val="bg1"/>
              </a:solidFill>
            </a:endParaRPr>
          </a:p>
          <a:p>
            <a:pPr>
              <a:spcBef>
                <a:spcPct val="50000"/>
              </a:spcBef>
              <a:buFont typeface="Arial" charset="0"/>
              <a:buChar char="-"/>
            </a:pPr>
            <a:r>
              <a:rPr lang="it-IT" sz="1200" dirty="0" smtClean="0">
                <a:solidFill>
                  <a:schemeClr val="bg1"/>
                </a:solidFill>
              </a:rPr>
              <a:t> Valutare l’andamento di piedi, ginocchia e anche</a:t>
            </a:r>
          </a:p>
          <a:p>
            <a:pPr>
              <a:spcBef>
                <a:spcPct val="50000"/>
              </a:spcBef>
              <a:buFontTx/>
              <a:buChar char="-"/>
            </a:pPr>
            <a:endParaRPr lang="it-IT" sz="1200" dirty="0" smtClean="0">
              <a:solidFill>
                <a:schemeClr val="bg1"/>
              </a:solidFill>
            </a:endParaRPr>
          </a:p>
          <a:p>
            <a:pPr>
              <a:spcBef>
                <a:spcPct val="50000"/>
              </a:spcBef>
              <a:buFontTx/>
              <a:buChar char="-"/>
            </a:pPr>
            <a:r>
              <a:rPr lang="it-IT" sz="1200" dirty="0" smtClean="0">
                <a:solidFill>
                  <a:schemeClr val="bg1"/>
                </a:solidFill>
              </a:rPr>
              <a:t> Valutare eventuali alterazioni biomeccaniche</a:t>
            </a:r>
          </a:p>
          <a:p>
            <a:pPr>
              <a:spcBef>
                <a:spcPct val="50000"/>
              </a:spcBef>
              <a:buFontTx/>
              <a:buChar char="-"/>
            </a:pPr>
            <a:endParaRPr lang="it-IT" sz="1200" dirty="0" smtClean="0">
              <a:solidFill>
                <a:schemeClr val="bg1"/>
              </a:solidFill>
            </a:endParaRPr>
          </a:p>
          <a:p>
            <a:pPr>
              <a:spcBef>
                <a:spcPct val="50000"/>
              </a:spcBef>
              <a:buFontTx/>
              <a:buChar char="-"/>
            </a:pPr>
            <a:r>
              <a:rPr lang="it-IT" sz="1200" dirty="0" smtClean="0">
                <a:solidFill>
                  <a:schemeClr val="bg1"/>
                </a:solidFill>
              </a:rPr>
              <a:t> Valutare eventuale </a:t>
            </a:r>
            <a:r>
              <a:rPr lang="it-IT" sz="1200" dirty="0" err="1" smtClean="0">
                <a:solidFill>
                  <a:schemeClr val="bg1"/>
                </a:solidFill>
              </a:rPr>
              <a:t>stancabilità</a:t>
            </a:r>
            <a:r>
              <a:rPr lang="it-IT" sz="1200" dirty="0" smtClean="0">
                <a:solidFill>
                  <a:schemeClr val="bg1"/>
                </a:solidFill>
              </a:rPr>
              <a:t> alla marcia sostenuta</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PODOSCOPIO. Il </a:t>
            </a:r>
            <a:r>
              <a:rPr lang="it-IT" dirty="0" err="1" smtClean="0"/>
              <a:t>podoscopio</a:t>
            </a:r>
            <a:r>
              <a:rPr lang="it-IT" dirty="0" smtClean="0"/>
              <a:t> è semplicemente una lastra di vetro illuminata , capace di resistere a carichi importati(120kg) con sotto uno specchio inclinato, permette la visualizzazione dal basso del piede sotto carico. </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ALLA LUCE di tutto ciò possiamo anche menzionare una nuova classificazione:</a:t>
            </a:r>
          </a:p>
          <a:p>
            <a:pPr eaLnBrk="1" hangingPunct="1">
              <a:spcBef>
                <a:spcPct val="0"/>
              </a:spcBef>
            </a:pPr>
            <a:r>
              <a:rPr lang="it-IT" baseline="0" dirty="0" smtClean="0"/>
              <a:t>-si parla di piede piatto di 1 grado  se la concavità si riduce</a:t>
            </a:r>
            <a:r>
              <a:rPr lang="it-IT" sz="1200" dirty="0" smtClean="0">
                <a:solidFill>
                  <a:schemeClr val="bg1"/>
                </a:solidFill>
              </a:rPr>
              <a:t>  la larghezza dell'impronta del bordo esterno del piede è pari a 1/4 della larghezza dell'impronta dell'</a:t>
            </a:r>
            <a:r>
              <a:rPr lang="it-IT" sz="1200" dirty="0" err="1" smtClean="0">
                <a:solidFill>
                  <a:schemeClr val="bg1"/>
                </a:solidFill>
              </a:rPr>
              <a:t>avampiede</a:t>
            </a:r>
            <a:r>
              <a:rPr lang="it-IT" sz="1200" dirty="0" smtClean="0">
                <a:solidFill>
                  <a:schemeClr val="bg1"/>
                </a:solidFill>
              </a:rPr>
              <a:t>, a livello delle teste metatarsali )</a:t>
            </a:r>
          </a:p>
          <a:p>
            <a:pPr eaLnBrk="1" hangingPunct="1">
              <a:spcBef>
                <a:spcPct val="0"/>
              </a:spcBef>
            </a:pPr>
            <a:endParaRPr lang="it-IT" baseline="0" dirty="0" smtClean="0"/>
          </a:p>
          <a:p>
            <a:pPr eaLnBrk="1" hangingPunct="1">
              <a:spcBef>
                <a:spcPct val="0"/>
              </a:spcBef>
            </a:pPr>
            <a:r>
              <a:rPr lang="it-IT" baseline="0" dirty="0" smtClean="0"/>
              <a:t>-si parla di piede piatto di 2-3 grado se la concavità si annulla(dal 50% al 75% della larghezza dell’impronta dell’</a:t>
            </a:r>
            <a:r>
              <a:rPr lang="it-IT" baseline="0" dirty="0" err="1" smtClean="0"/>
              <a:t>avampiede</a:t>
            </a:r>
            <a:r>
              <a:rPr lang="it-IT" baseline="0" dirty="0" smtClean="0"/>
              <a:t>)</a:t>
            </a:r>
          </a:p>
          <a:p>
            <a:pPr eaLnBrk="1" hangingPunct="1">
              <a:spcBef>
                <a:spcPct val="0"/>
              </a:spcBef>
            </a:pPr>
            <a:r>
              <a:rPr lang="it-IT" baseline="0" dirty="0" smtClean="0"/>
              <a:t>-si parla di piede piatto di 4 grado se si inverte completamente(</a:t>
            </a:r>
            <a:r>
              <a:rPr lang="it-IT" sz="1200" dirty="0" smtClean="0">
                <a:solidFill>
                  <a:schemeClr val="bg1"/>
                </a:solidFill>
              </a:rPr>
              <a:t>la larghezza dell'impronta del bordo esterno del piede è pari alla larghezza dell'impronta dell'</a:t>
            </a:r>
            <a:r>
              <a:rPr lang="it-IT" sz="1200" dirty="0" err="1" smtClean="0">
                <a:solidFill>
                  <a:schemeClr val="bg1"/>
                </a:solidFill>
              </a:rPr>
              <a:t>avampiede</a:t>
            </a:r>
            <a:r>
              <a:rPr lang="it-IT" sz="1200" dirty="0" smtClean="0">
                <a:solidFill>
                  <a:schemeClr val="bg1"/>
                </a:solidFill>
              </a:rPr>
              <a:t>, a livello delle teste metatarsali)</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17</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L’esame radiografico è</a:t>
            </a:r>
            <a:r>
              <a:rPr lang="it-IT" baseline="0" dirty="0" smtClean="0"/>
              <a:t> poi fondamentale: deve essere fatto sempre sotto carico e in comparativa </a:t>
            </a:r>
            <a:r>
              <a:rPr lang="it-IT" baseline="0" dirty="0" err="1" smtClean="0"/>
              <a:t>controlaterale</a:t>
            </a:r>
            <a:endParaRPr lang="it-IT" baseline="0" dirty="0" smtClean="0"/>
          </a:p>
          <a:p>
            <a:pPr eaLnBrk="1" hangingPunct="1">
              <a:spcBef>
                <a:spcPct val="0"/>
              </a:spcBef>
            </a:pPr>
            <a:r>
              <a:rPr lang="it-IT" baseline="0" dirty="0" smtClean="0"/>
              <a:t>Dorso </a:t>
            </a:r>
            <a:r>
              <a:rPr lang="it-IT" baseline="0" dirty="0" err="1" smtClean="0"/>
              <a:t>pantare</a:t>
            </a:r>
            <a:r>
              <a:rPr lang="it-IT" baseline="0" dirty="0" smtClean="0"/>
              <a:t>:angolo di </a:t>
            </a:r>
            <a:r>
              <a:rPr lang="it-IT" baseline="0" dirty="0" err="1" smtClean="0"/>
              <a:t>Kite</a:t>
            </a:r>
            <a:r>
              <a:rPr lang="it-IT" baseline="0" dirty="0" smtClean="0"/>
              <a:t>. Questo si ricava tracciando le rette assi dell’astragalo e del calcagno. L’angolo che ne deriva risulta di solito di 15-20°. In caso di piede piatto a causa delle rotazioni già menzionate questo supera i 40-50°</a:t>
            </a:r>
          </a:p>
          <a:p>
            <a:pPr marL="0" marR="0" indent="0" algn="l" defTabSz="914400" rtl="0" eaLnBrk="1" fontAlgn="base" latinLnBrk="0" hangingPunct="1">
              <a:lnSpc>
                <a:spcPct val="100000"/>
              </a:lnSpc>
              <a:spcBef>
                <a:spcPct val="0"/>
              </a:spcBef>
              <a:spcAft>
                <a:spcPct val="0"/>
              </a:spcAft>
              <a:buClrTx/>
              <a:buSzTx/>
              <a:buFontTx/>
              <a:buNone/>
              <a:tabLst/>
              <a:defRPr/>
            </a:pPr>
            <a:r>
              <a:rPr lang="it-IT" sz="1200" kern="1200" dirty="0" smtClean="0">
                <a:solidFill>
                  <a:schemeClr val="tx1"/>
                </a:solidFill>
                <a:latin typeface="+mn-lt"/>
                <a:ea typeface="+mn-ea"/>
                <a:cs typeface="+mn-cs"/>
              </a:rPr>
              <a:t>Per seguire nel tempo l’evoluzione della </a:t>
            </a:r>
            <a:r>
              <a:rPr lang="it-IT" sz="1200" kern="1200" dirty="0" err="1" smtClean="0">
                <a:solidFill>
                  <a:schemeClr val="tx1"/>
                </a:solidFill>
                <a:latin typeface="+mn-lt"/>
                <a:ea typeface="+mn-ea"/>
                <a:cs typeface="+mn-cs"/>
              </a:rPr>
              <a:t>deformita’</a:t>
            </a:r>
            <a:r>
              <a:rPr lang="it-IT" sz="1200" kern="1200" dirty="0" smtClean="0">
                <a:solidFill>
                  <a:schemeClr val="tx1"/>
                </a:solidFill>
                <a:latin typeface="+mn-lt"/>
                <a:ea typeface="+mn-ea"/>
                <a:cs typeface="+mn-cs"/>
              </a:rPr>
              <a:t>, seguendo il bambino nel periodo della crescita, aiutando la natura nella correzione spontanea dei difetti di allineamento posturali.</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E’ importante infatti annotare il grado di </a:t>
            </a:r>
            <a:r>
              <a:rPr lang="it-IT" sz="1200" kern="1200" dirty="0" err="1" smtClean="0">
                <a:solidFill>
                  <a:schemeClr val="tx1"/>
                </a:solidFill>
                <a:latin typeface="+mn-lt"/>
                <a:ea typeface="+mn-ea"/>
                <a:cs typeface="+mn-cs"/>
              </a:rPr>
              <a:t>piattismo</a:t>
            </a:r>
            <a:r>
              <a:rPr lang="it-IT" sz="1200" kern="1200" dirty="0" smtClean="0">
                <a:solidFill>
                  <a:schemeClr val="tx1"/>
                </a:solidFill>
                <a:latin typeface="+mn-lt"/>
                <a:ea typeface="+mn-ea"/>
                <a:cs typeface="+mn-cs"/>
              </a:rPr>
              <a:t> e dei difetti posturali associati con l’uso di mezzi di archiviazione e misurazione fotografica ordinati in forma di cartella clinica, in modo da seguire l’evoluzione del bambino e confrontare nel tempo i miglioramenti ottenuti</a:t>
            </a:r>
          </a:p>
          <a:p>
            <a:pPr eaLnBrk="1" hangingPunct="1">
              <a:spcBef>
                <a:spcPct val="0"/>
              </a:spcBef>
            </a:pPr>
            <a:endParaRPr lang="it-IT"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18</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19</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In realtà questo è solo l’aspetto macroscopico: a questo si associano</a:t>
            </a:r>
            <a:r>
              <a:rPr lang="it-IT" baseline="0" dirty="0" smtClean="0"/>
              <a:t> anche importanti alterazioni biomeccaniche</a:t>
            </a:r>
            <a:endParaRPr lang="it-IT" dirty="0" smtClean="0"/>
          </a:p>
        </p:txBody>
      </p:sp>
      <p:sp>
        <p:nvSpPr>
          <p:cNvPr id="563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637D61-5012-4EF2-86C3-635FCA8A7832}" type="slidenum">
              <a:rPr lang="it-IT" smtClean="0"/>
              <a:pPr fontAlgn="base">
                <a:spcBef>
                  <a:spcPct val="0"/>
                </a:spcBef>
                <a:spcAft>
                  <a:spcPct val="0"/>
                </a:spcAft>
                <a:defRPr/>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Laterale: prendiamo in considerazione 2 elementi. L’angolo di costa </a:t>
            </a:r>
            <a:r>
              <a:rPr lang="it-IT" baseline="0" dirty="0" err="1" smtClean="0"/>
              <a:t>bertani</a:t>
            </a:r>
            <a:r>
              <a:rPr lang="it-IT" baseline="0" dirty="0" smtClean="0"/>
              <a:t> si ricava congiungendo il margine </a:t>
            </a:r>
            <a:r>
              <a:rPr lang="it-IT" baseline="0" dirty="0" err="1" smtClean="0"/>
              <a:t>anteroinferiore</a:t>
            </a:r>
            <a:r>
              <a:rPr lang="it-IT" baseline="0" dirty="0" smtClean="0"/>
              <a:t> dell’astragalo con la testa del 1 metatarso e il margine inferiore del calcagno: di solito quest’angolo è di circa 120°, nel piede piatto aumenta.</a:t>
            </a:r>
          </a:p>
          <a:p>
            <a:pPr eaLnBrk="1" hangingPunct="1">
              <a:spcBef>
                <a:spcPct val="0"/>
              </a:spcBef>
            </a:pPr>
            <a:r>
              <a:rPr lang="it-IT" baseline="0" dirty="0" smtClean="0"/>
              <a:t>La linea di </a:t>
            </a:r>
            <a:r>
              <a:rPr lang="it-IT" baseline="0" dirty="0" err="1" smtClean="0"/>
              <a:t>shade</a:t>
            </a:r>
            <a:r>
              <a:rPr lang="it-IT" baseline="0" dirty="0" smtClean="0"/>
              <a:t>: congiungendo la testa del 1 metatarso, il centro del 1 cuneiforme, il centro dell’astragalo e il margine posteriore del calcagno si dovrebbe ottenere una retta:in caso di piede piatto si ottiene una curva a concavità superiore.</a:t>
            </a:r>
          </a:p>
          <a:p>
            <a:pPr eaLnBrk="1" hangingPunct="1">
              <a:spcBef>
                <a:spcPct val="0"/>
              </a:spcBef>
            </a:pPr>
            <a:r>
              <a:rPr lang="it-IT" baseline="0" dirty="0" smtClean="0"/>
              <a:t>Dorso </a:t>
            </a:r>
            <a:r>
              <a:rPr lang="it-IT" baseline="0" dirty="0" err="1" smtClean="0"/>
              <a:t>pantare</a:t>
            </a:r>
            <a:r>
              <a:rPr lang="it-IT" baseline="0" dirty="0" smtClean="0"/>
              <a:t>:angolo di </a:t>
            </a:r>
            <a:r>
              <a:rPr lang="it-IT" baseline="0" dirty="0" err="1" smtClean="0"/>
              <a:t>Kite</a:t>
            </a:r>
            <a:r>
              <a:rPr lang="it-IT" baseline="0" dirty="0" smtClean="0"/>
              <a:t>. Questo si ricava tracciando le rette assi dell’astragalo e del calcagno. L’angolo che ne deriva risulta di solito di 15-20°. In caso di piede piatto a causa delle rotazioni già menzionate questo supera i 40-50°</a:t>
            </a:r>
          </a:p>
          <a:p>
            <a:pPr eaLnBrk="1" hangingPunct="1">
              <a:spcBef>
                <a:spcPct val="0"/>
              </a:spcBef>
            </a:pPr>
            <a:r>
              <a:rPr lang="it-IT" baseline="0" dirty="0" smtClean="0"/>
              <a:t>Proiezione posteriore: per ricavare l’angolo del </a:t>
            </a:r>
            <a:r>
              <a:rPr lang="it-IT" baseline="0" dirty="0" err="1" smtClean="0"/>
              <a:t>retropiede</a:t>
            </a:r>
            <a:r>
              <a:rPr lang="it-IT" baseline="0" dirty="0" smtClean="0"/>
              <a:t>:abbiamo detto che in condizioni normali è di circa 5-7 gradi, in caso di piede piatto aumenta.</a:t>
            </a:r>
          </a:p>
          <a:p>
            <a:pPr marL="0" marR="0" indent="0" algn="l" defTabSz="914400" rtl="0" eaLnBrk="1" fontAlgn="base" latinLnBrk="0" hangingPunct="1">
              <a:lnSpc>
                <a:spcPct val="100000"/>
              </a:lnSpc>
              <a:spcBef>
                <a:spcPct val="0"/>
              </a:spcBef>
              <a:spcAft>
                <a:spcPct val="0"/>
              </a:spcAft>
              <a:buClrTx/>
              <a:buSzTx/>
              <a:buFontTx/>
              <a:buNone/>
              <a:tabLst/>
              <a:defRPr/>
            </a:pPr>
            <a:r>
              <a:rPr lang="it-IT" sz="1200" kern="1200" dirty="0" smtClean="0">
                <a:solidFill>
                  <a:schemeClr val="tx1"/>
                </a:solidFill>
                <a:latin typeface="+mn-lt"/>
                <a:ea typeface="+mn-ea"/>
                <a:cs typeface="+mn-cs"/>
              </a:rPr>
              <a:t>Per seguire nel tempo l’evoluzione della </a:t>
            </a:r>
            <a:r>
              <a:rPr lang="it-IT" sz="1200" kern="1200" dirty="0" err="1" smtClean="0">
                <a:solidFill>
                  <a:schemeClr val="tx1"/>
                </a:solidFill>
                <a:latin typeface="+mn-lt"/>
                <a:ea typeface="+mn-ea"/>
                <a:cs typeface="+mn-cs"/>
              </a:rPr>
              <a:t>deformita’</a:t>
            </a:r>
            <a:r>
              <a:rPr lang="it-IT" sz="1200" kern="1200" dirty="0" smtClean="0">
                <a:solidFill>
                  <a:schemeClr val="tx1"/>
                </a:solidFill>
                <a:latin typeface="+mn-lt"/>
                <a:ea typeface="+mn-ea"/>
                <a:cs typeface="+mn-cs"/>
              </a:rPr>
              <a:t>, seguendo il bambino nel periodo della crescita, aiutando la natura nella correzione spontanea dei difetti di allineamento posturali.</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E’ importante infatti annotare il grado di </a:t>
            </a:r>
            <a:r>
              <a:rPr lang="it-IT" sz="1200" kern="1200" dirty="0" err="1" smtClean="0">
                <a:solidFill>
                  <a:schemeClr val="tx1"/>
                </a:solidFill>
                <a:latin typeface="+mn-lt"/>
                <a:ea typeface="+mn-ea"/>
                <a:cs typeface="+mn-cs"/>
              </a:rPr>
              <a:t>piattismo</a:t>
            </a:r>
            <a:r>
              <a:rPr lang="it-IT" sz="1200" kern="1200" dirty="0" smtClean="0">
                <a:solidFill>
                  <a:schemeClr val="tx1"/>
                </a:solidFill>
                <a:latin typeface="+mn-lt"/>
                <a:ea typeface="+mn-ea"/>
                <a:cs typeface="+mn-cs"/>
              </a:rPr>
              <a:t> e dei difetti posturali associati con l’uso di mezzi di archiviazione e misurazione fotografica ordinati in forma di cartella clinica, in modo da seguire l’evoluzione del bambino e confrontare nel tempo i miglioramenti ottenuti</a:t>
            </a:r>
          </a:p>
          <a:p>
            <a:pPr eaLnBrk="1" hangingPunct="1">
              <a:spcBef>
                <a:spcPct val="0"/>
              </a:spcBef>
            </a:pPr>
            <a:endParaRPr lang="it-IT"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err="1" smtClean="0"/>
              <a:t>Podobarometria</a:t>
            </a:r>
            <a:r>
              <a:rPr lang="it-IT" baseline="0" dirty="0" smtClean="0"/>
              <a:t> elettronica: tale metodica di studio permette la visualizzazione , sia </a:t>
            </a:r>
            <a:r>
              <a:rPr lang="it-IT" baseline="0" dirty="0" err="1" smtClean="0"/>
              <a:t>attreverso</a:t>
            </a:r>
            <a:r>
              <a:rPr lang="it-IT" baseline="0" dirty="0" smtClean="0"/>
              <a:t> una scala numerica che cromatica , delle pressioni che si vengono a scaricare  a livello plantare. Il vantaggio di questa metodica risiede nel fatto che è possibile studiare il piede sia in fase statica che dinamica, scomponendo il passo in un numero importante di fasi</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it-IT" dirty="0" smtClean="0"/>
              <a:t>COME abbiamo già detto bisogna prendere in considerazione un trattamento oltre il 3°-4° anno di età. L’utilizzo di</a:t>
            </a:r>
            <a:r>
              <a:rPr lang="it-IT" baseline="0" dirty="0" smtClean="0"/>
              <a:t> plantari rigidi è dibattuto. </a:t>
            </a:r>
            <a:r>
              <a:rPr lang="it-IT" sz="1200" dirty="0" smtClean="0">
                <a:solidFill>
                  <a:schemeClr val="bg1"/>
                </a:solidFill>
                <a:latin typeface="Californian FB" pitchFamily="18" charset="0"/>
              </a:rPr>
              <a:t>Il plantare è costruito su misura mediante calco del piede da trattare  con i necessari rialzi e sostegni, utilizzando materiali differenti. Il plantare deve essere:</a:t>
            </a:r>
          </a:p>
          <a:p>
            <a:pPr>
              <a:spcBef>
                <a:spcPct val="50000"/>
              </a:spcBef>
              <a:buFontTx/>
              <a:buChar char="-"/>
            </a:pPr>
            <a:r>
              <a:rPr lang="it-IT" sz="1200" u="sng" dirty="0" smtClean="0">
                <a:solidFill>
                  <a:schemeClr val="bg1"/>
                </a:solidFill>
                <a:latin typeface="Californian FB" pitchFamily="18" charset="0"/>
              </a:rPr>
              <a:t>Poco ingombrante</a:t>
            </a:r>
            <a:r>
              <a:rPr lang="it-IT" sz="1200" dirty="0" smtClean="0">
                <a:solidFill>
                  <a:schemeClr val="bg1"/>
                </a:solidFill>
                <a:latin typeface="Californian FB" pitchFamily="18" charset="0"/>
              </a:rPr>
              <a:t>, </a:t>
            </a:r>
            <a:r>
              <a:rPr lang="it-IT" sz="1200" u="sng" dirty="0" smtClean="0">
                <a:solidFill>
                  <a:schemeClr val="bg1"/>
                </a:solidFill>
                <a:latin typeface="Californian FB" pitchFamily="18" charset="0"/>
              </a:rPr>
              <a:t>leggero</a:t>
            </a:r>
            <a:r>
              <a:rPr lang="it-IT" sz="1200" dirty="0" smtClean="0">
                <a:solidFill>
                  <a:schemeClr val="bg1"/>
                </a:solidFill>
                <a:latin typeface="Californian FB" pitchFamily="18" charset="0"/>
              </a:rPr>
              <a:t> , </a:t>
            </a:r>
            <a:r>
              <a:rPr lang="it-IT" sz="1200" u="sng" dirty="0" smtClean="0">
                <a:solidFill>
                  <a:schemeClr val="bg1"/>
                </a:solidFill>
                <a:latin typeface="Californian FB" pitchFamily="18" charset="0"/>
              </a:rPr>
              <a:t>stabile</a:t>
            </a:r>
            <a:r>
              <a:rPr lang="it-IT" sz="1200" dirty="0" smtClean="0">
                <a:solidFill>
                  <a:schemeClr val="bg1"/>
                </a:solidFill>
                <a:latin typeface="Californian FB" pitchFamily="18" charset="0"/>
              </a:rPr>
              <a:t> e </a:t>
            </a:r>
            <a:r>
              <a:rPr lang="it-IT" sz="1200" u="sng" dirty="0" smtClean="0">
                <a:solidFill>
                  <a:schemeClr val="bg1"/>
                </a:solidFill>
                <a:latin typeface="Californian FB" pitchFamily="18" charset="0"/>
              </a:rPr>
              <a:t>solidale col piede</a:t>
            </a:r>
            <a:r>
              <a:rPr lang="it-IT" sz="1200" dirty="0" smtClean="0">
                <a:solidFill>
                  <a:schemeClr val="bg1"/>
                </a:solidFill>
                <a:latin typeface="Californian FB" pitchFamily="18" charset="0"/>
              </a:rPr>
              <a:t> (</a:t>
            </a:r>
            <a:r>
              <a:rPr lang="it-IT" sz="1200" i="1" dirty="0" smtClean="0">
                <a:solidFill>
                  <a:schemeClr val="bg1"/>
                </a:solidFill>
                <a:latin typeface="Californian FB" pitchFamily="18" charset="0"/>
              </a:rPr>
              <a:t>in base alla costruzione</a:t>
            </a:r>
            <a:r>
              <a:rPr lang="it-IT" sz="1200" dirty="0" smtClean="0">
                <a:solidFill>
                  <a:schemeClr val="bg1"/>
                </a:solidFill>
                <a:latin typeface="Californian FB" pitchFamily="18" charset="0"/>
              </a:rPr>
              <a:t>)</a:t>
            </a:r>
          </a:p>
          <a:p>
            <a:pPr>
              <a:spcBef>
                <a:spcPct val="50000"/>
              </a:spcBef>
              <a:buFontTx/>
              <a:buChar char="-"/>
            </a:pPr>
            <a:r>
              <a:rPr lang="it-IT" sz="1200" u="sng" dirty="0" smtClean="0">
                <a:solidFill>
                  <a:schemeClr val="bg1"/>
                </a:solidFill>
                <a:latin typeface="Californian FB" pitchFamily="18" charset="0"/>
              </a:rPr>
              <a:t>Anallergico</a:t>
            </a:r>
            <a:r>
              <a:rPr lang="it-IT" sz="1200" dirty="0" smtClean="0">
                <a:solidFill>
                  <a:schemeClr val="bg1"/>
                </a:solidFill>
                <a:latin typeface="Californian FB" pitchFamily="18" charset="0"/>
              </a:rPr>
              <a:t>, </a:t>
            </a:r>
            <a:r>
              <a:rPr lang="it-IT" sz="1200" u="sng" dirty="0" smtClean="0">
                <a:solidFill>
                  <a:schemeClr val="bg1"/>
                </a:solidFill>
                <a:latin typeface="Californian FB" pitchFamily="18" charset="0"/>
              </a:rPr>
              <a:t>isostatico</a:t>
            </a:r>
            <a:r>
              <a:rPr lang="it-IT" sz="1200" dirty="0" smtClean="0">
                <a:solidFill>
                  <a:schemeClr val="bg1"/>
                </a:solidFill>
                <a:latin typeface="Californian FB" pitchFamily="18" charset="0"/>
              </a:rPr>
              <a:t>, </a:t>
            </a:r>
            <a:r>
              <a:rPr lang="it-IT" sz="1200" u="sng" dirty="0" smtClean="0">
                <a:solidFill>
                  <a:schemeClr val="bg1"/>
                </a:solidFill>
                <a:latin typeface="Californian FB" pitchFamily="18" charset="0"/>
              </a:rPr>
              <a:t>confortevole</a:t>
            </a:r>
            <a:r>
              <a:rPr lang="it-IT" sz="1200" dirty="0" smtClean="0">
                <a:solidFill>
                  <a:schemeClr val="bg1"/>
                </a:solidFill>
                <a:latin typeface="Californian FB" pitchFamily="18" charset="0"/>
              </a:rPr>
              <a:t>, </a:t>
            </a:r>
            <a:r>
              <a:rPr lang="it-IT" sz="1200" u="sng" dirty="0" smtClean="0">
                <a:solidFill>
                  <a:schemeClr val="bg1"/>
                </a:solidFill>
                <a:latin typeface="Californian FB" pitchFamily="18" charset="0"/>
              </a:rPr>
              <a:t>elastico</a:t>
            </a:r>
            <a:r>
              <a:rPr lang="it-IT" sz="1200" dirty="0" smtClean="0">
                <a:solidFill>
                  <a:schemeClr val="bg1"/>
                </a:solidFill>
                <a:latin typeface="Californian FB" pitchFamily="18" charset="0"/>
              </a:rPr>
              <a:t> e </a:t>
            </a:r>
            <a:r>
              <a:rPr lang="it-IT" sz="1200" u="sng" dirty="0" smtClean="0">
                <a:solidFill>
                  <a:schemeClr val="bg1"/>
                </a:solidFill>
                <a:latin typeface="Californian FB" pitchFamily="18" charset="0"/>
              </a:rPr>
              <a:t>plastico</a:t>
            </a:r>
            <a:r>
              <a:rPr lang="it-IT" sz="1200" dirty="0" smtClean="0">
                <a:solidFill>
                  <a:schemeClr val="bg1"/>
                </a:solidFill>
                <a:latin typeface="Californian FB" pitchFamily="18" charset="0"/>
              </a:rPr>
              <a:t> (</a:t>
            </a:r>
            <a:r>
              <a:rPr lang="it-IT" sz="1200" i="1" dirty="0" smtClean="0">
                <a:solidFill>
                  <a:schemeClr val="bg1"/>
                </a:solidFill>
                <a:latin typeface="Californian FB" pitchFamily="18" charset="0"/>
              </a:rPr>
              <a:t>in base al tipo di materiale usato</a:t>
            </a:r>
            <a:r>
              <a:rPr lang="it-IT" sz="1200" dirty="0" smtClean="0">
                <a:solidFill>
                  <a:schemeClr val="bg1"/>
                </a:solidFill>
                <a:latin typeface="Californian FB" pitchFamily="18" charset="0"/>
              </a:rPr>
              <a:t>).</a:t>
            </a:r>
          </a:p>
          <a:p>
            <a:pPr>
              <a:spcBef>
                <a:spcPct val="50000"/>
              </a:spcBef>
              <a:buFontTx/>
              <a:buChar char="-"/>
            </a:pPr>
            <a:endParaRPr lang="it-IT" sz="1200" dirty="0" smtClean="0">
              <a:solidFill>
                <a:schemeClr val="bg1"/>
              </a:solidFill>
              <a:latin typeface="Californian FB" pitchFamily="18" charset="0"/>
            </a:endParaRPr>
          </a:p>
          <a:p>
            <a:pPr>
              <a:spcBef>
                <a:spcPct val="50000"/>
              </a:spcBef>
            </a:pPr>
            <a:r>
              <a:rPr lang="it-IT" sz="1200" dirty="0" smtClean="0">
                <a:solidFill>
                  <a:schemeClr val="bg1"/>
                </a:solidFill>
                <a:latin typeface="Californian FB" pitchFamily="18" charset="0"/>
              </a:rPr>
              <a:t>I plantari sono </a:t>
            </a:r>
            <a:r>
              <a:rPr lang="it-IT" sz="1200" dirty="0" err="1" smtClean="0">
                <a:solidFill>
                  <a:schemeClr val="bg1"/>
                </a:solidFill>
                <a:latin typeface="Californian FB" pitchFamily="18" charset="0"/>
              </a:rPr>
              <a:t>ortesi</a:t>
            </a:r>
            <a:r>
              <a:rPr lang="it-IT" sz="1200" dirty="0" smtClean="0">
                <a:solidFill>
                  <a:schemeClr val="bg1"/>
                </a:solidFill>
                <a:latin typeface="Californian FB" pitchFamily="18" charset="0"/>
              </a:rPr>
              <a:t> “mobili” utilizzati nella terapia del piede piatto  perché hanno la funzione di:</a:t>
            </a:r>
          </a:p>
          <a:p>
            <a:pPr>
              <a:spcBef>
                <a:spcPct val="50000"/>
              </a:spcBef>
              <a:buFontTx/>
              <a:buChar char="-"/>
            </a:pPr>
            <a:r>
              <a:rPr lang="it-IT" sz="1200" dirty="0" err="1" smtClean="0">
                <a:solidFill>
                  <a:schemeClr val="bg1"/>
                </a:solidFill>
                <a:latin typeface="Californian FB" pitchFamily="18" charset="0"/>
              </a:rPr>
              <a:t>Devalgizzare</a:t>
            </a:r>
            <a:r>
              <a:rPr lang="it-IT" sz="1200" dirty="0" smtClean="0">
                <a:solidFill>
                  <a:schemeClr val="bg1"/>
                </a:solidFill>
                <a:latin typeface="Californian FB" pitchFamily="18" charset="0"/>
              </a:rPr>
              <a:t> il calcagno</a:t>
            </a:r>
          </a:p>
          <a:p>
            <a:pPr>
              <a:spcBef>
                <a:spcPct val="50000"/>
              </a:spcBef>
              <a:buFontTx/>
              <a:buChar char="-"/>
            </a:pPr>
            <a:r>
              <a:rPr lang="it-IT" sz="1200" dirty="0" err="1" smtClean="0">
                <a:solidFill>
                  <a:schemeClr val="bg1"/>
                </a:solidFill>
                <a:latin typeface="Californian FB" pitchFamily="18" charset="0"/>
              </a:rPr>
              <a:t>Desupinare</a:t>
            </a:r>
            <a:r>
              <a:rPr lang="it-IT" sz="1200" dirty="0" smtClean="0">
                <a:solidFill>
                  <a:schemeClr val="bg1"/>
                </a:solidFill>
                <a:latin typeface="Californian FB" pitchFamily="18" charset="0"/>
              </a:rPr>
              <a:t> l’</a:t>
            </a:r>
            <a:r>
              <a:rPr lang="it-IT" sz="1200" dirty="0" err="1" smtClean="0">
                <a:solidFill>
                  <a:schemeClr val="bg1"/>
                </a:solidFill>
                <a:latin typeface="Californian FB" pitchFamily="18" charset="0"/>
              </a:rPr>
              <a:t>avampiede</a:t>
            </a:r>
            <a:endParaRPr lang="it-IT" sz="1200" dirty="0" smtClean="0">
              <a:solidFill>
                <a:schemeClr val="bg1"/>
              </a:solidFill>
              <a:latin typeface="Californian FB" pitchFamily="18" charset="0"/>
            </a:endParaRPr>
          </a:p>
          <a:p>
            <a:pPr>
              <a:spcBef>
                <a:spcPct val="50000"/>
              </a:spcBef>
              <a:buFontTx/>
              <a:buChar char="-"/>
            </a:pPr>
            <a:r>
              <a:rPr lang="it-IT" sz="1200" dirty="0" smtClean="0">
                <a:solidFill>
                  <a:schemeClr val="bg1"/>
                </a:solidFill>
                <a:latin typeface="Californian FB" pitchFamily="18" charset="0"/>
              </a:rPr>
              <a:t> Stimolare la formazione della volta plantare</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Fino a qualche anno fa si faceva un utilizzo ampio degli stessi, al fine di sostenere la volta plantare. </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Oggi si è arrivati alla conclusione diametralmente opposta: un plantare rigido provoca </a:t>
            </a:r>
            <a:r>
              <a:rPr lang="it-IT" baseline="0" dirty="0" err="1" smtClean="0"/>
              <a:t>ipotonotrofia</a:t>
            </a:r>
            <a:r>
              <a:rPr lang="it-IT" baseline="0" dirty="0" smtClean="0"/>
              <a:t> dei mm plantari, di fatto accentuando quello che potrebbe essere il fattore eziologico primario, ovvero la lassità muscolare. </a:t>
            </a:r>
            <a:r>
              <a:rPr lang="it-IT" sz="1400" b="1" dirty="0" smtClean="0">
                <a:solidFill>
                  <a:schemeClr val="bg1"/>
                </a:solidFill>
              </a:rPr>
              <a:t>PROPRIOCETTIVA</a:t>
            </a:r>
            <a:r>
              <a:rPr lang="it-IT" sz="1600" dirty="0" smtClean="0">
                <a:solidFill>
                  <a:schemeClr val="bg1"/>
                </a:solidFill>
              </a:rPr>
              <a:t>. </a:t>
            </a:r>
            <a:r>
              <a:rPr lang="it-IT" sz="1200" dirty="0" smtClean="0">
                <a:solidFill>
                  <a:schemeClr val="bg1"/>
                </a:solidFill>
              </a:rPr>
              <a:t>Costringe la volta ad un movimento </a:t>
            </a:r>
            <a:r>
              <a:rPr lang="it-IT" sz="1200" dirty="0" err="1" smtClean="0">
                <a:solidFill>
                  <a:schemeClr val="bg1"/>
                </a:solidFill>
              </a:rPr>
              <a:t>cavizzante</a:t>
            </a:r>
            <a:r>
              <a:rPr lang="it-IT" sz="1200" dirty="0" smtClean="0">
                <a:solidFill>
                  <a:schemeClr val="bg1"/>
                </a:solidFill>
              </a:rPr>
              <a:t> continuo sotto la spinta dei cunei posteriori e anteriori e </a:t>
            </a:r>
            <a:r>
              <a:rPr lang="it-IT" sz="1200" dirty="0" err="1" smtClean="0">
                <a:solidFill>
                  <a:schemeClr val="bg1"/>
                </a:solidFill>
              </a:rPr>
              <a:t>pronante</a:t>
            </a:r>
            <a:r>
              <a:rPr lang="it-IT" sz="1200" dirty="0" smtClean="0">
                <a:solidFill>
                  <a:schemeClr val="bg1"/>
                </a:solidFill>
              </a:rPr>
              <a:t> l’</a:t>
            </a:r>
            <a:r>
              <a:rPr lang="it-IT" sz="1200" dirty="0" err="1" smtClean="0">
                <a:solidFill>
                  <a:schemeClr val="bg1"/>
                </a:solidFill>
              </a:rPr>
              <a:t>avampiede</a:t>
            </a:r>
            <a:endParaRPr lang="it-IT"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L’utilizzo di un plantare a conca avvolgente invece merita considerazione in caso di </a:t>
            </a:r>
            <a:r>
              <a:rPr lang="it-IT" b="1" baseline="0" dirty="0" err="1" smtClean="0"/>
              <a:t>retropiede</a:t>
            </a:r>
            <a:r>
              <a:rPr lang="it-IT" b="1" baseline="0" dirty="0" smtClean="0"/>
              <a:t> valgo. </a:t>
            </a:r>
            <a:r>
              <a:rPr lang="it-IT" sz="1200" dirty="0" smtClean="0">
                <a:solidFill>
                  <a:schemeClr val="bg1"/>
                </a:solidFill>
              </a:rPr>
              <a:t>La conca </a:t>
            </a:r>
            <a:r>
              <a:rPr lang="it-IT" sz="1200" dirty="0" err="1" smtClean="0">
                <a:solidFill>
                  <a:schemeClr val="bg1"/>
                </a:solidFill>
              </a:rPr>
              <a:t>talloniera</a:t>
            </a:r>
            <a:r>
              <a:rPr lang="it-IT" sz="1200" dirty="0" smtClean="0">
                <a:solidFill>
                  <a:schemeClr val="bg1"/>
                </a:solidFill>
              </a:rPr>
              <a:t> viene modellata sul calcagno e permette di imprimere il grado di supinazione desiderata mediante l’applicazione di un cuneo mediale </a:t>
            </a:r>
            <a:r>
              <a:rPr lang="it-IT" sz="1200" u="sng" dirty="0" smtClean="0">
                <a:solidFill>
                  <a:schemeClr val="bg1"/>
                </a:solidFill>
              </a:rPr>
              <a:t>+</a:t>
            </a:r>
            <a:r>
              <a:rPr lang="it-IT" sz="1200" dirty="0" smtClean="0">
                <a:solidFill>
                  <a:schemeClr val="bg1"/>
                </a:solidFill>
              </a:rPr>
              <a:t> alto</a:t>
            </a:r>
            <a:endParaRPr lang="it-IT" b="1"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Molta più importanza dedichiamo invece all’autocorrezione mediante esercizi:questi stimolando i muscolari </a:t>
            </a:r>
            <a:r>
              <a:rPr lang="it-IT" baseline="0" dirty="0" err="1" smtClean="0"/>
              <a:t>cavizzanti</a:t>
            </a:r>
            <a:r>
              <a:rPr lang="it-IT" baseline="0" dirty="0" smtClean="0"/>
              <a:t> esercitano un ruolo fondamentale. Vengono prescritti anche dal 4° mese. </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28</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r>
              <a:rPr lang="it-IT" sz="1200" kern="1200" dirty="0" smtClean="0">
                <a:solidFill>
                  <a:schemeClr val="tx1"/>
                </a:solidFill>
                <a:latin typeface="+mn-lt"/>
                <a:ea typeface="+mn-ea"/>
                <a:cs typeface="+mn-cs"/>
              </a:rPr>
              <a:t>Viene preso in considerazione se non si è avuta la giusta correzione entro l’8°-9° anno di </a:t>
            </a:r>
            <a:r>
              <a:rPr lang="it-IT" sz="1200" kern="1200" dirty="0" err="1" smtClean="0">
                <a:solidFill>
                  <a:schemeClr val="tx1"/>
                </a:solidFill>
                <a:latin typeface="+mn-lt"/>
                <a:ea typeface="+mn-ea"/>
                <a:cs typeface="+mn-cs"/>
              </a:rPr>
              <a:t>età.Questo</a:t>
            </a:r>
            <a:r>
              <a:rPr lang="it-IT" sz="1200" kern="1200" dirty="0" smtClean="0">
                <a:solidFill>
                  <a:schemeClr val="tx1"/>
                </a:solidFill>
                <a:latin typeface="+mn-lt"/>
                <a:ea typeface="+mn-ea"/>
                <a:cs typeface="+mn-cs"/>
              </a:rPr>
              <a:t> consiste nell’introduzione di una semplice vite per via percutanea attraverso un forellino della cute, al’interno del seno del tarso.</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Il </a:t>
            </a:r>
            <a:r>
              <a:rPr lang="it-IT" sz="1200" kern="1200" dirty="0" err="1" smtClean="0">
                <a:solidFill>
                  <a:schemeClr val="tx1"/>
                </a:solidFill>
                <a:latin typeface="+mn-lt"/>
                <a:ea typeface="+mn-ea"/>
                <a:cs typeface="+mn-cs"/>
              </a:rPr>
              <a:t>synus</a:t>
            </a:r>
            <a:r>
              <a:rPr lang="it-IT" sz="1200" kern="1200" dirty="0" smtClean="0">
                <a:solidFill>
                  <a:schemeClr val="tx1"/>
                </a:solidFill>
                <a:latin typeface="+mn-lt"/>
                <a:ea typeface="+mn-ea"/>
                <a:cs typeface="+mn-cs"/>
              </a:rPr>
              <a:t> è quello spazio normalmente esistente tra calcagno e astragalo tra le articolazioni della </a:t>
            </a:r>
            <a:r>
              <a:rPr lang="it-IT" sz="1200" kern="1200" dirty="0" err="1" smtClean="0">
                <a:solidFill>
                  <a:schemeClr val="tx1"/>
                </a:solidFill>
                <a:latin typeface="+mn-lt"/>
                <a:ea typeface="+mn-ea"/>
                <a:cs typeface="+mn-cs"/>
              </a:rPr>
              <a:t>sottoastragalica</a:t>
            </a:r>
            <a:r>
              <a:rPr lang="it-IT" sz="1200" kern="1200" dirty="0" smtClean="0">
                <a:solidFill>
                  <a:schemeClr val="tx1"/>
                </a:solidFill>
                <a:latin typeface="+mn-lt"/>
                <a:ea typeface="+mn-ea"/>
                <a:cs typeface="+mn-cs"/>
              </a:rPr>
              <a:t> la cui escursione eccessiva in pronazione e’ responsabile come abbiamo visto precedentemente, della </a:t>
            </a:r>
            <a:r>
              <a:rPr lang="it-IT" sz="1200" kern="1200" dirty="0" err="1" smtClean="0">
                <a:solidFill>
                  <a:schemeClr val="tx1"/>
                </a:solidFill>
                <a:latin typeface="+mn-lt"/>
                <a:ea typeface="+mn-ea"/>
                <a:cs typeface="+mn-cs"/>
              </a:rPr>
              <a:t>deformita’</a:t>
            </a:r>
            <a:r>
              <a:rPr lang="it-IT" sz="1200" kern="1200" dirty="0" smtClean="0">
                <a:solidFill>
                  <a:schemeClr val="tx1"/>
                </a:solidFill>
                <a:latin typeface="+mn-lt"/>
                <a:ea typeface="+mn-ea"/>
                <a:cs typeface="+mn-cs"/>
              </a:rPr>
              <a:t>.</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L’introduzione pertanto di una vite ad incastro in questo spazio avvitata in modo che la testa sporga nel pavimento del </a:t>
            </a:r>
            <a:r>
              <a:rPr lang="it-IT" sz="1200" kern="1200" dirty="0" err="1" smtClean="0">
                <a:solidFill>
                  <a:schemeClr val="tx1"/>
                </a:solidFill>
                <a:latin typeface="+mn-lt"/>
                <a:ea typeface="+mn-ea"/>
                <a:cs typeface="+mn-cs"/>
              </a:rPr>
              <a:t>synus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calcaneo</a:t>
            </a:r>
            <a:r>
              <a:rPr lang="it-IT" sz="1200" kern="1200" dirty="0" smtClean="0">
                <a:solidFill>
                  <a:schemeClr val="tx1"/>
                </a:solidFill>
                <a:latin typeface="+mn-lt"/>
                <a:ea typeface="+mn-ea"/>
                <a:cs typeface="+mn-cs"/>
              </a:rPr>
              <a:t> stop), limita l’</a:t>
            </a:r>
            <a:r>
              <a:rPr lang="it-IT" sz="1200" kern="1200" dirty="0" err="1" smtClean="0">
                <a:solidFill>
                  <a:schemeClr val="tx1"/>
                </a:solidFill>
                <a:latin typeface="+mn-lt"/>
                <a:ea typeface="+mn-ea"/>
                <a:cs typeface="+mn-cs"/>
              </a:rPr>
              <a:t>iperpronazione</a:t>
            </a:r>
            <a:r>
              <a:rPr lang="it-IT" sz="1200" kern="1200" dirty="0" smtClean="0">
                <a:solidFill>
                  <a:schemeClr val="tx1"/>
                </a:solidFill>
                <a:latin typeface="+mn-lt"/>
                <a:ea typeface="+mn-ea"/>
                <a:cs typeface="+mn-cs"/>
              </a:rPr>
              <a:t> impedendo lo scivolamento dell’astragalo sul calcagno. Tale correzione e’ inizialmente di natura meccanica ma successivamente assume una natura </a:t>
            </a:r>
            <a:r>
              <a:rPr lang="it-IT" sz="1200" kern="1200" dirty="0" err="1" smtClean="0">
                <a:solidFill>
                  <a:schemeClr val="tx1"/>
                </a:solidFill>
                <a:latin typeface="+mn-lt"/>
                <a:ea typeface="+mn-ea"/>
                <a:cs typeface="+mn-cs"/>
              </a:rPr>
              <a:t>propriocettiva</a:t>
            </a:r>
            <a:r>
              <a:rPr lang="it-IT" sz="1200" kern="1200" dirty="0" smtClean="0">
                <a:solidFill>
                  <a:schemeClr val="tx1"/>
                </a:solidFill>
                <a:latin typeface="+mn-lt"/>
                <a:ea typeface="+mn-ea"/>
                <a:cs typeface="+mn-cs"/>
              </a:rPr>
              <a:t>, in quanto lo stimolo meccanico esercitato dalla vite a livello dei recettori presenti nei tessuti del </a:t>
            </a:r>
            <a:r>
              <a:rPr lang="it-IT" sz="1200" kern="1200" dirty="0" err="1" smtClean="0">
                <a:solidFill>
                  <a:schemeClr val="tx1"/>
                </a:solidFill>
                <a:latin typeface="+mn-lt"/>
                <a:ea typeface="+mn-ea"/>
                <a:cs typeface="+mn-cs"/>
              </a:rPr>
              <a:t>synus</a:t>
            </a:r>
            <a:r>
              <a:rPr lang="it-IT" sz="1200" kern="1200" dirty="0" smtClean="0">
                <a:solidFill>
                  <a:schemeClr val="tx1"/>
                </a:solidFill>
                <a:latin typeface="+mn-lt"/>
                <a:ea typeface="+mn-ea"/>
                <a:cs typeface="+mn-cs"/>
              </a:rPr>
              <a:t> tarsi stimola per via riflessa i muscoli deputati al mantenimento della volta la cui tensione viene adattata alla nuova situazione e perpetua la correzione anche dopo la rimozione della vite che generalmente avviene dopo tre anni. ’intervento e’ tecnicamente molto semplice, va eseguito sotto guida </a:t>
            </a:r>
            <a:r>
              <a:rPr lang="it-IT" sz="1200" kern="1200" dirty="0" err="1" smtClean="0">
                <a:solidFill>
                  <a:schemeClr val="tx1"/>
                </a:solidFill>
                <a:latin typeface="+mn-lt"/>
                <a:ea typeface="+mn-ea"/>
                <a:cs typeface="+mn-cs"/>
              </a:rPr>
              <a:t>scopica</a:t>
            </a:r>
            <a:r>
              <a:rPr lang="it-IT" sz="1200" kern="1200" dirty="0" smtClean="0">
                <a:solidFill>
                  <a:schemeClr val="tx1"/>
                </a:solidFill>
                <a:latin typeface="+mn-lt"/>
                <a:ea typeface="+mn-ea"/>
                <a:cs typeface="+mn-cs"/>
              </a:rPr>
              <a:t>, con l’ausilio di strumentari appositi che permettono di inserire la vite per via percutanea attraverso un piccolo forellino della cute.</a:t>
            </a:r>
          </a:p>
          <a:p>
            <a:r>
              <a:rPr lang="it-IT" sz="1200" kern="1200" dirty="0" smtClean="0">
                <a:solidFill>
                  <a:schemeClr val="tx1"/>
                </a:solidFill>
                <a:latin typeface="+mn-lt"/>
                <a:ea typeface="+mn-ea"/>
                <a:cs typeface="+mn-cs"/>
              </a:rPr>
              <a:t>La durata dell’intervento è mediamente di 20 minuti per piede, viene eseguito su entrambi i piedi e in anestesia locale con una piccola </a:t>
            </a:r>
            <a:r>
              <a:rPr lang="it-IT" sz="1200" kern="1200" dirty="0" err="1" smtClean="0">
                <a:solidFill>
                  <a:schemeClr val="tx1"/>
                </a:solidFill>
                <a:latin typeface="+mn-lt"/>
                <a:ea typeface="+mn-ea"/>
                <a:cs typeface="+mn-cs"/>
              </a:rPr>
              <a:t>sedazione</a:t>
            </a:r>
            <a:r>
              <a:rPr lang="it-IT" sz="1200" kern="1200" dirty="0" smtClean="0">
                <a:solidFill>
                  <a:schemeClr val="tx1"/>
                </a:solidFill>
                <a:latin typeface="+mn-lt"/>
                <a:ea typeface="+mn-ea"/>
                <a:cs typeface="+mn-cs"/>
              </a:rPr>
              <a:t> per evitare stress al piccolo paziente.</a:t>
            </a:r>
          </a:p>
          <a:p>
            <a:r>
              <a:rPr lang="it-IT" sz="1200" kern="1200" dirty="0" smtClean="0">
                <a:solidFill>
                  <a:schemeClr val="tx1"/>
                </a:solidFill>
                <a:latin typeface="+mn-lt"/>
                <a:ea typeface="+mn-ea"/>
                <a:cs typeface="+mn-cs"/>
              </a:rPr>
              <a:t>non necessita assolutamente di ricovero, non da luogo a edema post-operatorio, e il dolore e’ controllato nei primi due giorni con banali farmaci antidolorifici.</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Nel decorso post-operatorio il bambino </a:t>
            </a:r>
            <a:r>
              <a:rPr lang="it-IT" sz="1200" kern="1200" dirty="0" err="1" smtClean="0">
                <a:solidFill>
                  <a:schemeClr val="tx1"/>
                </a:solidFill>
                <a:latin typeface="+mn-lt"/>
                <a:ea typeface="+mn-ea"/>
                <a:cs typeface="+mn-cs"/>
              </a:rPr>
              <a:t>restera’</a:t>
            </a:r>
            <a:r>
              <a:rPr lang="it-IT" sz="1200" kern="1200" dirty="0" smtClean="0">
                <a:solidFill>
                  <a:schemeClr val="tx1"/>
                </a:solidFill>
                <a:latin typeface="+mn-lt"/>
                <a:ea typeface="+mn-ea"/>
                <a:cs typeface="+mn-cs"/>
              </a:rPr>
              <a:t> a letto i primi due giorni assumendo antibiotici e antidolorifici in compresse, </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Il piede </a:t>
            </a:r>
            <a:r>
              <a:rPr lang="it-IT" sz="1200" kern="1200" dirty="0" err="1" smtClean="0">
                <a:solidFill>
                  <a:schemeClr val="tx1"/>
                </a:solidFill>
                <a:latin typeface="+mn-lt"/>
                <a:ea typeface="+mn-ea"/>
                <a:cs typeface="+mn-cs"/>
              </a:rPr>
              <a:t>verra’</a:t>
            </a:r>
            <a:r>
              <a:rPr lang="it-IT" sz="1200" kern="1200" dirty="0" smtClean="0">
                <a:solidFill>
                  <a:schemeClr val="tx1"/>
                </a:solidFill>
                <a:latin typeface="+mn-lt"/>
                <a:ea typeface="+mn-ea"/>
                <a:cs typeface="+mn-cs"/>
              </a:rPr>
              <a:t> fasciato con un semplice bendaggio imbottito che </a:t>
            </a:r>
            <a:r>
              <a:rPr lang="it-IT" sz="1200" kern="1200" dirty="0" err="1" smtClean="0">
                <a:solidFill>
                  <a:schemeClr val="tx1"/>
                </a:solidFill>
                <a:latin typeface="+mn-lt"/>
                <a:ea typeface="+mn-ea"/>
                <a:cs typeface="+mn-cs"/>
              </a:rPr>
              <a:t>sara’</a:t>
            </a:r>
            <a:r>
              <a:rPr lang="it-IT" sz="1200" kern="1200" dirty="0" smtClean="0">
                <a:solidFill>
                  <a:schemeClr val="tx1"/>
                </a:solidFill>
                <a:latin typeface="+mn-lt"/>
                <a:ea typeface="+mn-ea"/>
                <a:cs typeface="+mn-cs"/>
              </a:rPr>
              <a:t> mantenuto per 10 giorni circa.</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Dopo qualche giorno il bambino scende dal letto ed esegue i primi passi con cautela e con il piede in supinazione , appoggiando sul bordo esterno.</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Dopo due settimane deambula con apprensione ma senza dolore, ancora in leggera supinazione,</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Progressivamente il passo si normalizza e a un mese il bambino e’ libero di correre. La correzione e’ spettacolare e immediata.</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L’esame radiografico evidenzia subito il riallineamento dell’arco interno</a:t>
            </a:r>
          </a:p>
          <a:p>
            <a:r>
              <a:rPr lang="it-IT" sz="1200" kern="1200" dirty="0" smtClean="0">
                <a:solidFill>
                  <a:schemeClr val="tx1"/>
                </a:solidFill>
                <a:latin typeface="+mn-lt"/>
                <a:ea typeface="+mn-ea"/>
                <a:cs typeface="+mn-cs"/>
              </a:rPr>
              <a:t>essendo una procedura </a:t>
            </a:r>
            <a:r>
              <a:rPr lang="it-IT" sz="1200" kern="1200" dirty="0" err="1" smtClean="0">
                <a:solidFill>
                  <a:schemeClr val="tx1"/>
                </a:solidFill>
                <a:latin typeface="+mn-lt"/>
                <a:ea typeface="+mn-ea"/>
                <a:cs typeface="+mn-cs"/>
              </a:rPr>
              <a:t>mininvasiva</a:t>
            </a:r>
            <a:r>
              <a:rPr lang="it-IT" sz="1200" kern="1200" dirty="0" smtClean="0">
                <a:solidFill>
                  <a:schemeClr val="tx1"/>
                </a:solidFill>
                <a:latin typeface="+mn-lt"/>
                <a:ea typeface="+mn-ea"/>
                <a:cs typeface="+mn-cs"/>
              </a:rPr>
              <a:t> rarissime sono le possibili complicazioni.</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L’unica descritta e’ l’intolleranza del bambino alla vite che se presente dopo due mesi dall’intervento richiede la rimozione, senza nessun danno per </a:t>
            </a:r>
            <a:r>
              <a:rPr lang="it-IT" sz="1200" kern="1200" dirty="0" err="1" smtClean="0">
                <a:solidFill>
                  <a:schemeClr val="tx1"/>
                </a:solidFill>
                <a:latin typeface="+mn-lt"/>
                <a:ea typeface="+mn-ea"/>
                <a:cs typeface="+mn-cs"/>
              </a:rPr>
              <a:t>le.strutture</a:t>
            </a:r>
            <a:r>
              <a:rPr lang="it-IT" sz="1200" kern="1200" dirty="0" smtClean="0">
                <a:solidFill>
                  <a:schemeClr val="tx1"/>
                </a:solidFill>
                <a:latin typeface="+mn-lt"/>
                <a:ea typeface="+mn-ea"/>
                <a:cs typeface="+mn-cs"/>
              </a:rPr>
              <a:t> muscolo scheletriche del </a:t>
            </a:r>
            <a:r>
              <a:rPr lang="it-IT" sz="1200" kern="1200" dirty="0" err="1" smtClean="0">
                <a:solidFill>
                  <a:schemeClr val="tx1"/>
                </a:solidFill>
                <a:latin typeface="+mn-lt"/>
                <a:ea typeface="+mn-ea"/>
                <a:cs typeface="+mn-cs"/>
              </a:rPr>
              <a:t>piede.l</a:t>
            </a:r>
            <a:r>
              <a:rPr lang="it-IT" sz="1200" kern="1200" dirty="0" smtClean="0">
                <a:solidFill>
                  <a:schemeClr val="tx1"/>
                </a:solidFill>
                <a:latin typeface="+mn-lt"/>
                <a:ea typeface="+mn-ea"/>
                <a:cs typeface="+mn-cs"/>
              </a:rPr>
              <a:t>’a</a:t>
            </a:r>
            <a:r>
              <a:rPr lang="it-IT" sz="1200" b="1" kern="1200" dirty="0" smtClean="0">
                <a:solidFill>
                  <a:schemeClr val="tx1"/>
                </a:solidFill>
                <a:latin typeface="+mn-lt"/>
                <a:ea typeface="+mn-ea"/>
                <a:cs typeface="+mn-cs"/>
              </a:rPr>
              <a:t> </a:t>
            </a:r>
            <a:r>
              <a:rPr lang="it-IT" sz="1200" b="1" kern="1200" dirty="0" err="1" smtClean="0">
                <a:solidFill>
                  <a:schemeClr val="tx1"/>
                </a:solidFill>
                <a:latin typeface="+mn-lt"/>
                <a:ea typeface="+mn-ea"/>
                <a:cs typeface="+mn-cs"/>
              </a:rPr>
              <a:t>ssoluta</a:t>
            </a:r>
            <a:r>
              <a:rPr lang="it-IT" sz="1200" b="1" kern="1200" dirty="0" smtClean="0">
                <a:solidFill>
                  <a:schemeClr val="tx1"/>
                </a:solidFill>
                <a:latin typeface="+mn-lt"/>
                <a:ea typeface="+mn-ea"/>
                <a:cs typeface="+mn-cs"/>
              </a:rPr>
              <a:t> non </a:t>
            </a:r>
            <a:r>
              <a:rPr lang="it-IT" sz="1200" b="1" kern="1200" dirty="0" err="1" smtClean="0">
                <a:solidFill>
                  <a:schemeClr val="tx1"/>
                </a:solidFill>
                <a:latin typeface="+mn-lt"/>
                <a:ea typeface="+mn-ea"/>
                <a:cs typeface="+mn-cs"/>
              </a:rPr>
              <a:t>invasivita’</a:t>
            </a:r>
            <a:r>
              <a:rPr lang="it-IT" sz="1200" b="1" kern="1200" dirty="0" smtClean="0">
                <a:solidFill>
                  <a:schemeClr val="tx1"/>
                </a:solidFill>
                <a:latin typeface="+mn-lt"/>
                <a:ea typeface="+mn-ea"/>
                <a:cs typeface="+mn-cs"/>
              </a:rPr>
              <a:t> della tecnica</a:t>
            </a:r>
            <a:r>
              <a:rPr lang="it-IT" sz="1200" kern="1200" dirty="0" smtClean="0">
                <a:solidFill>
                  <a:schemeClr val="tx1"/>
                </a:solidFill>
                <a:latin typeface="+mn-lt"/>
                <a:ea typeface="+mn-ea"/>
                <a:cs typeface="+mn-cs"/>
              </a:rPr>
              <a:t>, la </a:t>
            </a:r>
            <a:r>
              <a:rPr lang="it-IT" sz="1200" b="1" kern="1200" dirty="0" err="1" smtClean="0">
                <a:solidFill>
                  <a:schemeClr val="tx1"/>
                </a:solidFill>
                <a:latin typeface="+mn-lt"/>
                <a:ea typeface="+mn-ea"/>
                <a:cs typeface="+mn-cs"/>
              </a:rPr>
              <a:t>semplicita’</a:t>
            </a:r>
            <a:r>
              <a:rPr lang="it-IT" sz="1200" b="1" kern="1200" dirty="0" smtClean="0">
                <a:solidFill>
                  <a:schemeClr val="tx1"/>
                </a:solidFill>
                <a:latin typeface="+mn-lt"/>
                <a:ea typeface="+mn-ea"/>
                <a:cs typeface="+mn-cs"/>
              </a:rPr>
              <a:t> e la </a:t>
            </a:r>
            <a:r>
              <a:rPr lang="it-IT" sz="1200" b="1" kern="1200" dirty="0" err="1" smtClean="0">
                <a:solidFill>
                  <a:schemeClr val="tx1"/>
                </a:solidFill>
                <a:latin typeface="+mn-lt"/>
                <a:ea typeface="+mn-ea"/>
                <a:cs typeface="+mn-cs"/>
              </a:rPr>
              <a:t>rapidita’</a:t>
            </a:r>
            <a:r>
              <a:rPr lang="it-IT" sz="1200" b="1" kern="1200" dirty="0" smtClean="0">
                <a:solidFill>
                  <a:schemeClr val="tx1"/>
                </a:solidFill>
                <a:latin typeface="+mn-lt"/>
                <a:ea typeface="+mn-ea"/>
                <a:cs typeface="+mn-cs"/>
              </a:rPr>
              <a:t> di esecuzione</a:t>
            </a:r>
            <a:r>
              <a:rPr lang="it-IT" sz="1200" kern="1200" dirty="0" smtClean="0">
                <a:solidFill>
                  <a:schemeClr val="tx1"/>
                </a:solidFill>
                <a:latin typeface="+mn-lt"/>
                <a:ea typeface="+mn-ea"/>
                <a:cs typeface="+mn-cs"/>
              </a:rPr>
              <a:t>,</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la </a:t>
            </a:r>
            <a:r>
              <a:rPr lang="it-IT" sz="1200" b="1" kern="1200" dirty="0" smtClean="0">
                <a:solidFill>
                  <a:schemeClr val="tx1"/>
                </a:solidFill>
                <a:latin typeface="+mn-lt"/>
                <a:ea typeface="+mn-ea"/>
                <a:cs typeface="+mn-cs"/>
              </a:rPr>
              <a:t>convalescenza brevissima</a:t>
            </a:r>
            <a:r>
              <a:rPr lang="it-IT" sz="1200" kern="1200" dirty="0" smtClean="0">
                <a:solidFill>
                  <a:schemeClr val="tx1"/>
                </a:solidFill>
                <a:latin typeface="+mn-lt"/>
                <a:ea typeface="+mn-ea"/>
                <a:cs typeface="+mn-cs"/>
              </a:rPr>
              <a:t>, e </a:t>
            </a:r>
            <a:r>
              <a:rPr lang="it-IT" sz="1200" b="1" kern="1200" dirty="0" smtClean="0">
                <a:solidFill>
                  <a:schemeClr val="tx1"/>
                </a:solidFill>
                <a:latin typeface="+mn-lt"/>
                <a:ea typeface="+mn-ea"/>
                <a:cs typeface="+mn-cs"/>
              </a:rPr>
              <a:t>la </a:t>
            </a:r>
            <a:r>
              <a:rPr lang="it-IT" sz="1200" b="1" kern="1200" dirty="0" err="1" smtClean="0">
                <a:solidFill>
                  <a:schemeClr val="tx1"/>
                </a:solidFill>
                <a:latin typeface="+mn-lt"/>
                <a:ea typeface="+mn-ea"/>
                <a:cs typeface="+mn-cs"/>
              </a:rPr>
              <a:t>spettacolarita’</a:t>
            </a:r>
            <a:r>
              <a:rPr lang="it-IT" sz="1200" b="1" kern="1200" dirty="0" smtClean="0">
                <a:solidFill>
                  <a:schemeClr val="tx1"/>
                </a:solidFill>
                <a:latin typeface="+mn-lt"/>
                <a:ea typeface="+mn-ea"/>
                <a:cs typeface="+mn-cs"/>
              </a:rPr>
              <a:t> della correzione</a:t>
            </a:r>
            <a:r>
              <a:rPr lang="it-IT" sz="1200" kern="1200" dirty="0" smtClean="0">
                <a:solidFill>
                  <a:schemeClr val="tx1"/>
                </a:solidFill>
                <a:latin typeface="+mn-lt"/>
                <a:ea typeface="+mn-ea"/>
                <a:cs typeface="+mn-cs"/>
              </a:rPr>
              <a:t> rendono </a:t>
            </a:r>
            <a:r>
              <a:rPr lang="it-IT" sz="1200" b="1" kern="1200" dirty="0" smtClean="0">
                <a:solidFill>
                  <a:schemeClr val="tx1"/>
                </a:solidFill>
                <a:latin typeface="+mn-lt"/>
                <a:ea typeface="+mn-ea"/>
                <a:cs typeface="+mn-cs"/>
              </a:rPr>
              <a:t>pertanto assolutamente consigliabile la correzione chirurgica del piede piatto del bambino</a:t>
            </a:r>
            <a:r>
              <a:rPr lang="it-IT" sz="1200" kern="1200" dirty="0" smtClean="0">
                <a:solidFill>
                  <a:schemeClr val="tx1"/>
                </a:solidFill>
                <a:latin typeface="+mn-lt"/>
                <a:ea typeface="+mn-ea"/>
                <a:cs typeface="+mn-cs"/>
              </a:rPr>
              <a:t>, che pratichiamo in bambini di 12 -13 anni affetti da piede piatto severo, solitamente nei periodi di interruzione scolastica. Per completezza di informazione ricordiamo l’esistenza di viti diverse(come la vite di </a:t>
            </a:r>
            <a:r>
              <a:rPr lang="it-IT" sz="1200" kern="1200" dirty="0" err="1" smtClean="0">
                <a:solidFill>
                  <a:schemeClr val="tx1"/>
                </a:solidFill>
                <a:latin typeface="+mn-lt"/>
                <a:ea typeface="+mn-ea"/>
                <a:cs typeface="+mn-cs"/>
              </a:rPr>
              <a:t>Castaman</a:t>
            </a:r>
            <a:r>
              <a:rPr lang="it-IT" sz="1200" kern="1200" dirty="0" smtClean="0">
                <a:solidFill>
                  <a:schemeClr val="tx1"/>
                </a:solidFill>
                <a:latin typeface="+mn-lt"/>
                <a:ea typeface="+mn-ea"/>
                <a:cs typeface="+mn-cs"/>
              </a:rPr>
              <a:t> o la vite di Giannini), che sfruttano vie chirurgiche diverse(</a:t>
            </a:r>
            <a:r>
              <a:rPr lang="it-IT" sz="1200" kern="1200" dirty="0" err="1" smtClean="0">
                <a:solidFill>
                  <a:schemeClr val="tx1"/>
                </a:solidFill>
                <a:latin typeface="+mn-lt"/>
                <a:ea typeface="+mn-ea"/>
                <a:cs typeface="+mn-cs"/>
              </a:rPr>
              <a:t>extrasenotarsiche</a:t>
            </a:r>
            <a:r>
              <a:rPr lang="it-IT" sz="1200" kern="1200" dirty="0" smtClean="0">
                <a:solidFill>
                  <a:schemeClr val="tx1"/>
                </a:solidFill>
                <a:latin typeface="+mn-lt"/>
                <a:ea typeface="+mn-ea"/>
                <a:cs typeface="+mn-cs"/>
              </a:rPr>
              <a:t>)</a:t>
            </a:r>
          </a:p>
          <a:p>
            <a:endParaRPr lang="it-IT" sz="1200" kern="1200" dirty="0" smtClean="0">
              <a:solidFill>
                <a:schemeClr val="tx1"/>
              </a:solidFill>
              <a:latin typeface="+mn-lt"/>
              <a:ea typeface="+mn-ea"/>
              <a:cs typeface="+mn-cs"/>
            </a:endParaRP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29</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 ‘appoggio del piede si realizza su una duplice volta:</a:t>
            </a:r>
            <a:r>
              <a:rPr lang="it-IT" baseline="0" dirty="0" smtClean="0"/>
              <a:t> longitudinale e trasversale. La volta longitudinale ha un punto di appoggio posteriore (calcagno) e uno anteriore(teste metatarsali). La volta longitudinale a sua volta è scomponibile in 2 archi, 1 mediale(appoggio anteriore testa 1° metatarso) e uno laterale(appoggio anteriore teste 4° e 5°  metatarso). La concavità della volta longitudinale è formata da un arco di cerchio di 120°. Le varie strutture </a:t>
            </a:r>
            <a:r>
              <a:rPr lang="it-IT" baseline="0" dirty="0" err="1" smtClean="0"/>
              <a:t>ligamentose</a:t>
            </a:r>
            <a:r>
              <a:rPr lang="it-IT" baseline="0" dirty="0" smtClean="0"/>
              <a:t> costituiscono i mezzi di unione passivi, mentre la parte attiva, fondamentale, è di natura muscolare(tibiale posteriore, flessore lungo dell’alluce, peroneo lungo).</a:t>
            </a:r>
          </a:p>
          <a:p>
            <a:pPr eaLnBrk="1" hangingPunct="1">
              <a:spcBef>
                <a:spcPct val="0"/>
              </a:spcBef>
            </a:pPr>
            <a:r>
              <a:rPr lang="it-IT" baseline="0" dirty="0" smtClean="0"/>
              <a:t>La volta trasversale è delimitata dalle ossa del tarso anteriore, e in particolar modo dalle teste dei metatarsi e dalla forma conica del 2° e 3° cuneiforme. Anche in questo riscontriamo mezzi di unione attivi e passivi. </a:t>
            </a:r>
          </a:p>
          <a:p>
            <a:pPr eaLnBrk="1" hangingPunct="1">
              <a:spcBef>
                <a:spcPct val="0"/>
              </a:spcBef>
            </a:pPr>
            <a:r>
              <a:rPr lang="it-IT" baseline="0" dirty="0" smtClean="0"/>
              <a:t>Sia per la volta trasversale che per la longitudinale i mezzi di unione attivi e  passivi lavorano in sinergia attraverso meccanismi di antagonismo e agonismo, attraverso i quali mantengono inalterata la normale morfologia del piede consentendo contemporaneamente i movimenti di flesso estensione e </a:t>
            </a:r>
            <a:r>
              <a:rPr lang="it-IT" baseline="0" dirty="0" err="1" smtClean="0"/>
              <a:t>prono-supinazione</a:t>
            </a:r>
            <a:r>
              <a:rPr lang="it-IT" baseline="0" dirty="0" smtClean="0"/>
              <a:t> in numerose combinazioni fra di loro. </a:t>
            </a:r>
          </a:p>
          <a:p>
            <a:pPr eaLnBrk="1" hangingPunct="1">
              <a:spcBef>
                <a:spcPct val="0"/>
              </a:spcBef>
            </a:pPr>
            <a:r>
              <a:rPr lang="it-IT" baseline="0" dirty="0" smtClean="0"/>
              <a:t>Diventa evidente come squilibri muscolari di varia natura possano causare deformità varie(</a:t>
            </a:r>
            <a:r>
              <a:rPr lang="it-IT" baseline="0" dirty="0" err="1" smtClean="0"/>
              <a:t>cavismo</a:t>
            </a:r>
            <a:r>
              <a:rPr lang="it-IT" baseline="0" dirty="0" smtClean="0"/>
              <a:t>, </a:t>
            </a:r>
            <a:r>
              <a:rPr lang="it-IT" baseline="0" dirty="0" err="1" smtClean="0"/>
              <a:t>equinismo</a:t>
            </a:r>
            <a:r>
              <a:rPr lang="it-IT" baseline="0" dirty="0" smtClean="0"/>
              <a:t>, </a:t>
            </a:r>
            <a:r>
              <a:rPr lang="it-IT" baseline="0" dirty="0" err="1" smtClean="0"/>
              <a:t>piattismo</a:t>
            </a:r>
            <a:r>
              <a:rPr lang="it-IT" baseline="0" dirty="0" smtClean="0"/>
              <a:t> ecc) annullando le sinergie prima menzionate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La prognosi è negativa</a:t>
            </a:r>
            <a:r>
              <a:rPr lang="it-IT" baseline="0" dirty="0" smtClean="0"/>
              <a:t> solo per le forme che vengono diagnosticate in età adulta, per cui compare una sintomatologia dolorosa. Questa può scomparire laddove si realizzi un’</a:t>
            </a:r>
            <a:r>
              <a:rPr lang="it-IT" baseline="0" dirty="0" err="1" smtClean="0"/>
              <a:t>artrodesi</a:t>
            </a:r>
            <a:r>
              <a:rPr lang="it-IT" baseline="0" dirty="0" smtClean="0"/>
              <a:t> spontanea, con le conseguenti limitazioni funzionali. Importanza dello screening scolastico: favorisce una diagnosi precoce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30</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In rapporto all’età distinguiamo:</a:t>
            </a:r>
          </a:p>
          <a:p>
            <a:pPr eaLnBrk="1" hangingPunct="1">
              <a:spcBef>
                <a:spcPct val="0"/>
              </a:spcBef>
            </a:pPr>
            <a:r>
              <a:rPr lang="it-IT" dirty="0" smtClean="0"/>
              <a:t>Piede piatto statico dell’infanzia</a:t>
            </a:r>
          </a:p>
          <a:p>
            <a:pPr eaLnBrk="1" hangingPunct="1">
              <a:spcBef>
                <a:spcPct val="0"/>
              </a:spcBef>
            </a:pPr>
            <a:r>
              <a:rPr lang="it-IT" dirty="0" smtClean="0"/>
              <a:t>Piede piatto valgo insufficiente dell’adolescenza</a:t>
            </a:r>
          </a:p>
          <a:p>
            <a:pPr eaLnBrk="1" hangingPunct="1">
              <a:spcBef>
                <a:spcPct val="0"/>
              </a:spcBef>
            </a:pPr>
            <a:r>
              <a:rPr lang="it-IT" dirty="0" smtClean="0"/>
              <a:t>Piede</a:t>
            </a:r>
            <a:r>
              <a:rPr lang="it-IT" baseline="0" dirty="0" smtClean="0"/>
              <a:t> piatto valgo contratto dell’adulto</a:t>
            </a:r>
          </a:p>
          <a:p>
            <a:pPr eaLnBrk="1" hangingPunct="1">
              <a:spcBef>
                <a:spcPct val="0"/>
              </a:spcBef>
            </a:pPr>
            <a:r>
              <a:rPr lang="it-IT" baseline="0" dirty="0" smtClean="0"/>
              <a:t>In verità la maggior parte dei piedi piatti appartenenti al secondo e al terzo gruppo non sono altro che l’evoluzione peggiorativa di un piede piatto statico dell’infanzia, evoluzione che si realizza in una % minore dei casi, mentre nella rimanente parte essa è spontaneamente favorevole, portando ad una guarigione clinica. E’ soprattutto il piede statico dell’infanzia quello che si presenta più spesso all’osservazione clinica . </a:t>
            </a:r>
          </a:p>
          <a:p>
            <a:pPr eaLnBrk="1" hangingPunct="1">
              <a:spcBef>
                <a:spcPct val="0"/>
              </a:spcBef>
            </a:pPr>
            <a:r>
              <a:rPr lang="it-IT" baseline="0" dirty="0" smtClean="0"/>
              <a:t>ATTENZIONE: si può parlare di piede piatto solo dopo il 3° anno di età: prima del terzo anno infatti si parla di piede piatto fisiologico,  che per definizione è anche lasso e flessibile, ovvero è facilmente correggibile con il modellamento manuale o con la stimolazione </a:t>
            </a:r>
            <a:r>
              <a:rPr lang="it-IT" baseline="0" dirty="0" err="1" smtClean="0"/>
              <a:t>propriocettiva</a:t>
            </a:r>
            <a:r>
              <a:rPr lang="it-IT" baseline="0" dirty="0" smtClean="0"/>
              <a:t> o nocicettiva. In questa fase non è necessario alcun approfondimento radiografico : il piede deve semplicemente imparare a dialogare con l’esterno. E’ dal terzo anno in poi che il piede si specializza alla giusta reazione ai carichi: è importante in questi casi evitare di indossare scarpe in grado di isolare la pianta del piede dagli stimoli esterni, come suole troppo rigide o di gomma capaci di assorbire l’energia meccanica esterna. Ricordiamo inoltre che il </a:t>
            </a:r>
            <a:r>
              <a:rPr lang="it-IT" baseline="0" dirty="0" err="1" smtClean="0"/>
              <a:t>piattismo</a:t>
            </a:r>
            <a:r>
              <a:rPr lang="it-IT" baseline="0" dirty="0" smtClean="0"/>
              <a:t> nei primi anni viene considerato fisiologico perche mancano ancora , prima della deambulazione, le afferenze </a:t>
            </a:r>
            <a:r>
              <a:rPr lang="it-IT" baseline="0" dirty="0" err="1" smtClean="0"/>
              <a:t>propriocettive</a:t>
            </a:r>
            <a:r>
              <a:rPr lang="it-IT" baseline="0" dirty="0" smtClean="0"/>
              <a:t> derivanti dall’assunzione della stazione eretta che stimolano i muscoli </a:t>
            </a:r>
            <a:r>
              <a:rPr lang="it-IT" baseline="0" dirty="0" err="1" smtClean="0"/>
              <a:t>cavizzanti</a:t>
            </a:r>
            <a:r>
              <a:rPr lang="it-IT" baseline="0" dirty="0" smtClean="0"/>
              <a:t> della pianta: ipotonia fisiologica . Inoltre in prossimità della volta,l’arco interno è riempito da tessuto adiposo particolarmente abbondante.</a:t>
            </a:r>
          </a:p>
          <a:p>
            <a:pPr eaLnBrk="1" hangingPunct="1">
              <a:spcBef>
                <a:spcPct val="0"/>
              </a:spcBef>
            </a:pPr>
            <a:r>
              <a:rPr lang="it-IT" baseline="0" dirty="0" smtClean="0"/>
              <a:t>Questi sono i risultati di uno studio austriaco del 2006</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Distinguiamo un piede </a:t>
            </a:r>
            <a:r>
              <a:rPr lang="it-IT" u="sng" dirty="0" smtClean="0"/>
              <a:t>piatto congenito</a:t>
            </a:r>
            <a:r>
              <a:rPr lang="it-IT" u="sng" baseline="0" dirty="0" smtClean="0"/>
              <a:t> </a:t>
            </a:r>
            <a:r>
              <a:rPr lang="it-IT" baseline="0" dirty="0" smtClean="0"/>
              <a:t>e </a:t>
            </a:r>
            <a:r>
              <a:rPr lang="it-IT" u="sng" baseline="0" dirty="0" smtClean="0"/>
              <a:t>acquisito</a:t>
            </a:r>
            <a:r>
              <a:rPr lang="it-IT" baseline="0" dirty="0" smtClean="0"/>
              <a:t>. Il piede piatto congenito il piede piatto convesso detto anche  “a dondolo”  o il piede piatto contratto (da sinostosi ossee) vengono considerate delle vere e proprie malformazioni congenite.</a:t>
            </a:r>
          </a:p>
          <a:p>
            <a:pPr eaLnBrk="1" hangingPunct="1">
              <a:spcBef>
                <a:spcPct val="0"/>
              </a:spcBef>
            </a:pPr>
            <a:r>
              <a:rPr lang="it-IT" baseline="0" dirty="0" smtClean="0"/>
              <a:t>Il piede piatto acquisito può essere patologico(</a:t>
            </a:r>
            <a:r>
              <a:rPr lang="it-IT" baseline="0" dirty="0" err="1" smtClean="0"/>
              <a:t>es</a:t>
            </a:r>
            <a:r>
              <a:rPr lang="it-IT" baseline="0" dirty="0" smtClean="0"/>
              <a:t> paralitico o infiammatorio), traumatico(post fratture, lesioni tendinee o da cicatrici </a:t>
            </a:r>
            <a:r>
              <a:rPr lang="it-IT" baseline="0" dirty="0" err="1" smtClean="0"/>
              <a:t>retraenti</a:t>
            </a:r>
            <a:r>
              <a:rPr lang="it-IT" baseline="0" dirty="0" smtClean="0"/>
              <a:t>) e infine statico, che è quello che a noi interessa prevalentemente trattare, che è </a:t>
            </a:r>
            <a:r>
              <a:rPr lang="it-IT" baseline="0" dirty="0" err="1" smtClean="0"/>
              <a:t>consueguenza</a:t>
            </a:r>
            <a:r>
              <a:rPr lang="it-IT" baseline="0" dirty="0" smtClean="0"/>
              <a:t> di una lassità capsulo ligamentosa generalizzata o da insufficienza muscolare dei muscoli </a:t>
            </a:r>
            <a:r>
              <a:rPr lang="it-IT" baseline="0" dirty="0" err="1" smtClean="0"/>
              <a:t>cavizzanti</a:t>
            </a:r>
            <a:r>
              <a:rPr lang="it-IT" baseline="0" dirty="0" smtClean="0"/>
              <a:t>. </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Le</a:t>
            </a:r>
            <a:r>
              <a:rPr lang="it-IT" baseline="0" dirty="0" smtClean="0"/>
              <a:t> deformazioni che si realizzano sono le seguenti:</a:t>
            </a:r>
          </a:p>
          <a:p>
            <a:pPr eaLnBrk="1" hangingPunct="1">
              <a:spcBef>
                <a:spcPct val="0"/>
              </a:spcBef>
            </a:pPr>
            <a:r>
              <a:rPr lang="it-IT" baseline="0" dirty="0" smtClean="0"/>
              <a:t>In primo luogo ovviamente evidenziamo la diminuzione o la scomparsa della volta plantare , la supinazione(cioè l’inarcamento) </a:t>
            </a:r>
            <a:r>
              <a:rPr lang="it-IT" u="none" baseline="0" dirty="0" smtClean="0"/>
              <a:t>dell’</a:t>
            </a:r>
            <a:r>
              <a:rPr lang="it-IT" u="none" baseline="0" dirty="0" err="1" smtClean="0"/>
              <a:t>avampiede</a:t>
            </a:r>
            <a:r>
              <a:rPr lang="it-IT" u="none" baseline="0" dirty="0" smtClean="0"/>
              <a:t>.  </a:t>
            </a:r>
            <a:r>
              <a:rPr lang="it-IT" baseline="0" dirty="0" smtClean="0"/>
              <a:t>Nel dettaglio accade che piede si devia in valgo:in questo caso l’asse della gamba non cade più nel primo spazio metatarsale ma più </a:t>
            </a:r>
            <a:r>
              <a:rPr lang="it-IT" baseline="0" dirty="0" err="1" smtClean="0"/>
              <a:t>medialmente</a:t>
            </a:r>
            <a:r>
              <a:rPr lang="it-IT" baseline="0" dirty="0" smtClean="0"/>
              <a:t>, come sulla testa del 1° metatarso se non peggio </a:t>
            </a:r>
            <a:r>
              <a:rPr lang="it-IT" baseline="0" dirty="0" err="1" smtClean="0"/>
              <a:t>medialmente</a:t>
            </a:r>
            <a:r>
              <a:rPr lang="it-IT" baseline="0" dirty="0" smtClean="0"/>
              <a:t> allo stesso. L’asse del calcagno ruota verso l’esterno </a:t>
            </a:r>
            <a:r>
              <a:rPr lang="it-IT" baseline="0" dirty="0" err="1" smtClean="0"/>
              <a:t>cosicchè</a:t>
            </a:r>
            <a:r>
              <a:rPr lang="it-IT" baseline="0" dirty="0" smtClean="0"/>
              <a:t> l’astragalo è costretto, non trovando appoggio ad inclinarsi in avanti spingendo con se lo scafoide. Tale movimento dell’astragalo comporta anche una traslazione in avanti del malleolo esterno: in AP si nota come l’asse </a:t>
            </a:r>
            <a:r>
              <a:rPr lang="it-IT" baseline="0" dirty="0" err="1" smtClean="0"/>
              <a:t>bimalleolare</a:t>
            </a:r>
            <a:r>
              <a:rPr lang="it-IT" baseline="0" dirty="0" smtClean="0"/>
              <a:t> perde la sua rotazione esterna e diviene perpendicolare all’asse del piede. Posteriormente si evidenzia il valgismo del </a:t>
            </a:r>
            <a:r>
              <a:rPr lang="it-IT" baseline="0" dirty="0" err="1" smtClean="0"/>
              <a:t>retropiede</a:t>
            </a:r>
            <a:r>
              <a:rPr lang="it-IT" baseline="0" dirty="0" smtClean="0"/>
              <a:t>(legato alla nuova posizione reciproca di astragalo e calcagno). Ricordiamo che all’epoca dei primi passi il valgismo si assesta attorno i 10-12°. Progressivamente si verifica una riduzione verso i 4-5 anni, che lo porta attorno i 5-7°. Per cui si ritiene essere patologico un valgismo superiore a questi valori durante l’accrescimento del bambino. Tutta la volta plantare verticalizzata può arrivare a prendere contatto col suolo: nelle condizioni più gravi anche il malleolo tibiale subisce questa traslazione, arrivando ad appoggiare al suolo: il bordo mediale del piede diventa progressivamente convesso e in prossimità dei punti di appoggio compaiono delle borse sierose. </a:t>
            </a:r>
            <a:r>
              <a:rPr lang="it-IT" u="none" baseline="0" dirty="0" smtClean="0"/>
              <a:t>Nelle condizioni più gravi la comparsa del cosiddetto aspetto a “tre malleoli”(</a:t>
            </a:r>
            <a:r>
              <a:rPr lang="it-IT" u="none" baseline="0" dirty="0" err="1" smtClean="0"/>
              <a:t>mallelo</a:t>
            </a:r>
            <a:r>
              <a:rPr lang="it-IT" u="none" baseline="0" dirty="0" smtClean="0"/>
              <a:t> tibiale+astragalo+tubercolo dello scafoide) o di alluce valgo</a:t>
            </a:r>
            <a:endParaRPr lang="it-IT" baseline="0" dirty="0" smtClean="0"/>
          </a:p>
          <a:p>
            <a:pPr eaLnBrk="1" hangingPunct="1">
              <a:spcBef>
                <a:spcPct val="0"/>
              </a:spcBef>
            </a:pPr>
            <a:r>
              <a:rPr lang="it-IT" dirty="0" smtClean="0"/>
              <a:t>I muscoli vanno rapidamente incontro a contrattura antalgica e poi ipotrofia, i legamenti si allungano.</a:t>
            </a:r>
          </a:p>
          <a:p>
            <a:pPr eaLnBrk="1" hangingPunct="1">
              <a:spcBef>
                <a:spcPct val="0"/>
              </a:spcBef>
            </a:pPr>
            <a:r>
              <a:rPr lang="it-IT" dirty="0" smtClean="0"/>
              <a:t>Oltre a movimenti ossei si realizzano anche modifiche delle stesse strutture: rendendo in fase tardiva impossibile ogni tentativo di correzione.</a:t>
            </a:r>
            <a:r>
              <a:rPr lang="it-IT" baseline="0" dirty="0" smtClean="0"/>
              <a:t> Questo è affermato dalla legge di </a:t>
            </a:r>
            <a:r>
              <a:rPr lang="it-IT" baseline="0" dirty="0" err="1" smtClean="0"/>
              <a:t>Delpech</a:t>
            </a:r>
            <a:r>
              <a:rPr lang="it-IT" baseline="0" dirty="0" smtClean="0"/>
              <a:t> che afferma che “ogni volta che un osso viene posto in una posizione anormale la sua crescita diventa anormale e tende a </a:t>
            </a:r>
            <a:r>
              <a:rPr lang="it-IT" baseline="0" dirty="0" err="1" smtClean="0"/>
              <a:t>defomarsi</a:t>
            </a:r>
            <a:r>
              <a:rPr lang="it-IT" baseline="0" dirty="0" smtClean="0"/>
              <a:t>”</a:t>
            </a:r>
          </a:p>
          <a:p>
            <a:pPr eaLnBrk="1" hangingPunct="1">
              <a:spcBef>
                <a:spcPct val="0"/>
              </a:spcBef>
            </a:pPr>
            <a:r>
              <a:rPr lang="it-IT" baseline="0" dirty="0" smtClean="0"/>
              <a:t>Difatti in questi casi possiamo avere assottigliamenti irregolari delle rime articolari ed esostosi(che possono portare anche a successive fusioni ossee) . Il tendine di </a:t>
            </a:r>
            <a:r>
              <a:rPr lang="it-IT" baseline="0" dirty="0" err="1" smtClean="0"/>
              <a:t>achille</a:t>
            </a:r>
            <a:r>
              <a:rPr lang="it-IT" baseline="0" dirty="0" smtClean="0"/>
              <a:t> diverrà tozzo e retratto.</a:t>
            </a:r>
          </a:p>
          <a:p>
            <a:pPr eaLnBrk="1" hangingPunct="1">
              <a:spcBef>
                <a:spcPct val="0"/>
              </a:spcBef>
            </a:pPr>
            <a:r>
              <a:rPr lang="it-IT" baseline="0" dirty="0" smtClean="0"/>
              <a:t>Ovviamente a causa di queste alterazioni il bambino avrà ripercussioni dinamiche importanti, come un brusco contatto col terreno, un scarsa ammortizzazione e una deambulazione alterata</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La fase clinica come al solito si basa su una corretta raccolta dei dati anamnestici e su un buon</a:t>
            </a:r>
            <a:r>
              <a:rPr lang="it-IT" baseline="0" dirty="0" smtClean="0"/>
              <a:t> esame obiettivo generale e locale</a:t>
            </a:r>
            <a:r>
              <a:rPr lang="it-IT" u="none" dirty="0" smtClean="0"/>
              <a:t> </a:t>
            </a:r>
            <a:r>
              <a:rPr lang="it-IT" sz="1200" b="0" i="0" u="none" kern="1200" dirty="0" smtClean="0">
                <a:solidFill>
                  <a:schemeClr val="tx1"/>
                </a:solidFill>
                <a:latin typeface="+mn-lt"/>
                <a:ea typeface="+mn-ea"/>
                <a:cs typeface="+mn-cs"/>
              </a:rPr>
              <a:t>La</a:t>
            </a:r>
            <a:r>
              <a:rPr lang="it-IT" sz="1200" b="0" i="0" u="none" kern="1200" baseline="0" dirty="0" smtClean="0">
                <a:solidFill>
                  <a:schemeClr val="tx1"/>
                </a:solidFill>
                <a:latin typeface="+mn-lt"/>
                <a:ea typeface="+mn-ea"/>
                <a:cs typeface="+mn-cs"/>
              </a:rPr>
              <a:t> valutazione clinica </a:t>
            </a:r>
            <a:r>
              <a:rPr lang="it-IT" sz="1200" b="0" i="0" u="none" kern="1200" dirty="0" smtClean="0">
                <a:solidFill>
                  <a:schemeClr val="tx1"/>
                </a:solidFill>
                <a:latin typeface="+mn-lt"/>
                <a:ea typeface="+mn-ea"/>
                <a:cs typeface="+mn-cs"/>
              </a:rPr>
              <a:t> in un ambulatorio pediatrico è discussa, in quanto si ritiene che la morfologia dell'appoggio plantare NON SIA un elemento necessario per giustificare l'invio allo specialista.</a:t>
            </a:r>
            <a:r>
              <a:rPr lang="it-IT" sz="1200" b="0" i="0" kern="1200" dirty="0" smtClean="0">
                <a:solidFill>
                  <a:schemeClr val="tx1"/>
                </a:solidFill>
                <a:latin typeface="+mn-lt"/>
                <a:ea typeface="+mn-ea"/>
                <a:cs typeface="+mn-cs"/>
              </a:rPr>
              <a:t/>
            </a:r>
            <a:br>
              <a:rPr lang="it-IT" sz="1200" b="0" i="0" kern="1200" dirty="0" smtClean="0">
                <a:solidFill>
                  <a:schemeClr val="tx1"/>
                </a:solidFill>
                <a:latin typeface="+mn-lt"/>
                <a:ea typeface="+mn-ea"/>
                <a:cs typeface="+mn-cs"/>
              </a:rPr>
            </a:br>
            <a:r>
              <a:rPr lang="it-IT" sz="1200" b="1" i="0" kern="1200" dirty="0" smtClean="0">
                <a:solidFill>
                  <a:schemeClr val="tx1"/>
                </a:solidFill>
                <a:latin typeface="+mn-lt"/>
                <a:ea typeface="+mn-ea"/>
                <a:cs typeface="+mn-cs"/>
              </a:rPr>
              <a:t>Infatti un piede normale in età pediatrica si può definire quel piede con una forma NON correlata a nessun tipo di disturbo, valorizzando così prevalentemente l'aspetto relativo alla comparsa di un qualche sintomo e non alla forma fine a se stessa. </a:t>
            </a:r>
            <a:br>
              <a:rPr lang="it-IT" sz="1200" b="1" i="0" kern="1200" dirty="0" smtClean="0">
                <a:solidFill>
                  <a:schemeClr val="tx1"/>
                </a:solidFill>
                <a:latin typeface="+mn-lt"/>
                <a:ea typeface="+mn-ea"/>
                <a:cs typeface="+mn-cs"/>
              </a:rPr>
            </a:br>
            <a:r>
              <a:rPr lang="it-IT" sz="1200" b="0" i="0" kern="1200" dirty="0" err="1" smtClean="0">
                <a:solidFill>
                  <a:schemeClr val="tx1"/>
                </a:solidFill>
                <a:latin typeface="+mn-lt"/>
                <a:ea typeface="+mn-ea"/>
                <a:cs typeface="+mn-cs"/>
              </a:rPr>
              <a:t>Cio'</a:t>
            </a:r>
            <a:r>
              <a:rPr lang="it-IT" sz="1200" b="0" i="0" kern="1200" dirty="0" smtClean="0">
                <a:solidFill>
                  <a:schemeClr val="tx1"/>
                </a:solidFill>
                <a:latin typeface="+mn-lt"/>
                <a:ea typeface="+mn-ea"/>
                <a:cs typeface="+mn-cs"/>
              </a:rPr>
              <a:t> significa che nel caso, per esempio, di un piede piatto, morfologicamente di terzo grado, </a:t>
            </a:r>
            <a:r>
              <a:rPr lang="it-IT" sz="1200" b="0" i="0" kern="1200" dirty="0" err="1" smtClean="0">
                <a:solidFill>
                  <a:schemeClr val="tx1"/>
                </a:solidFill>
                <a:latin typeface="+mn-lt"/>
                <a:ea typeface="+mn-ea"/>
                <a:cs typeface="+mn-cs"/>
              </a:rPr>
              <a:t>pero'</a:t>
            </a:r>
            <a:r>
              <a:rPr lang="it-IT" sz="1200" b="0" i="0" kern="1200" dirty="0" smtClean="0">
                <a:solidFill>
                  <a:schemeClr val="tx1"/>
                </a:solidFill>
                <a:latin typeface="+mn-lt"/>
                <a:ea typeface="+mn-ea"/>
                <a:cs typeface="+mn-cs"/>
              </a:rPr>
              <a:t> non associato a nessun sintomo, non devo fare nulla (magari devo porre un po' </a:t>
            </a:r>
            <a:r>
              <a:rPr lang="it-IT" sz="1200" b="0" i="0" kern="1200" dirty="0" err="1" smtClean="0">
                <a:solidFill>
                  <a:schemeClr val="tx1"/>
                </a:solidFill>
                <a:latin typeface="+mn-lt"/>
                <a:ea typeface="+mn-ea"/>
                <a:cs typeface="+mn-cs"/>
              </a:rPr>
              <a:t>piu'</a:t>
            </a:r>
            <a:r>
              <a:rPr lang="it-IT" sz="1200" b="0" i="0" kern="1200" dirty="0" smtClean="0">
                <a:solidFill>
                  <a:schemeClr val="tx1"/>
                </a:solidFill>
                <a:latin typeface="+mn-lt"/>
                <a:ea typeface="+mn-ea"/>
                <a:cs typeface="+mn-cs"/>
              </a:rPr>
              <a:t> di attenzione all'anamnesi), </a:t>
            </a:r>
            <a:r>
              <a:rPr lang="it-IT" sz="1200" b="0" i="0" kern="1200" dirty="0" err="1" smtClean="0">
                <a:solidFill>
                  <a:schemeClr val="tx1"/>
                </a:solidFill>
                <a:latin typeface="+mn-lt"/>
                <a:ea typeface="+mn-ea"/>
                <a:cs typeface="+mn-cs"/>
              </a:rPr>
              <a:t>perche'</a:t>
            </a:r>
            <a:r>
              <a:rPr lang="it-IT" sz="1200" b="0" i="0" kern="1200" dirty="0" smtClean="0">
                <a:solidFill>
                  <a:schemeClr val="tx1"/>
                </a:solidFill>
                <a:latin typeface="+mn-lt"/>
                <a:ea typeface="+mn-ea"/>
                <a:cs typeface="+mn-cs"/>
              </a:rPr>
              <a:t> per il soggetto in questione quello e' un piede normale. Bisogna ovviamente capire se un piede asintomatico rimarrà per sempre</a:t>
            </a:r>
            <a:r>
              <a:rPr lang="it-IT" sz="1200" b="0" i="0" kern="1200" baseline="0" dirty="0" smtClean="0">
                <a:solidFill>
                  <a:schemeClr val="tx1"/>
                </a:solidFill>
                <a:latin typeface="+mn-lt"/>
                <a:ea typeface="+mn-ea"/>
                <a:cs typeface="+mn-cs"/>
              </a:rPr>
              <a:t> un piede asintomatico: la comparsa dei sintomi come abbiamo già visto </a:t>
            </a:r>
            <a:r>
              <a:rPr lang="it-IT" sz="1200" b="0" i="0" kern="1200" baseline="0" dirty="0" err="1" smtClean="0">
                <a:solidFill>
                  <a:schemeClr val="tx1"/>
                </a:solidFill>
                <a:latin typeface="+mn-lt"/>
                <a:ea typeface="+mn-ea"/>
                <a:cs typeface="+mn-cs"/>
              </a:rPr>
              <a:t>potrebbere</a:t>
            </a:r>
            <a:r>
              <a:rPr lang="it-IT" sz="1200" b="0" i="0" kern="1200" baseline="0" dirty="0" smtClean="0">
                <a:solidFill>
                  <a:schemeClr val="tx1"/>
                </a:solidFill>
                <a:latin typeface="+mn-lt"/>
                <a:ea typeface="+mn-ea"/>
                <a:cs typeface="+mn-cs"/>
              </a:rPr>
              <a:t> avvenire in un età troppo avanzata per porre un rimedio valido</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z="1200" b="0" i="0" kern="1200" dirty="0" smtClean="0">
                <a:solidFill>
                  <a:schemeClr val="tx1"/>
                </a:solidFill>
                <a:latin typeface="+mn-lt"/>
                <a:ea typeface="+mn-ea"/>
                <a:cs typeface="+mn-cs"/>
              </a:rPr>
              <a:t>Anamnesi:</a:t>
            </a:r>
          </a:p>
          <a:p>
            <a:pPr eaLnBrk="1" hangingPunct="1">
              <a:spcBef>
                <a:spcPct val="0"/>
              </a:spcBef>
            </a:pPr>
            <a:r>
              <a:rPr lang="it-IT" sz="1200" b="0" i="0" kern="1200" dirty="0" smtClean="0">
                <a:solidFill>
                  <a:schemeClr val="tx1"/>
                </a:solidFill>
                <a:latin typeface="+mn-lt"/>
                <a:ea typeface="+mn-ea"/>
                <a:cs typeface="+mn-cs"/>
              </a:rPr>
              <a:t>-)Età (fondamentale sapere,</a:t>
            </a:r>
            <a:r>
              <a:rPr lang="it-IT" sz="1200" b="0" i="0" kern="1200" baseline="0" dirty="0" smtClean="0">
                <a:solidFill>
                  <a:schemeClr val="tx1"/>
                </a:solidFill>
                <a:latin typeface="+mn-lt"/>
                <a:ea typeface="+mn-ea"/>
                <a:cs typeface="+mn-cs"/>
              </a:rPr>
              <a:t> in prospettiva diagnostico terapeutica, in che fase ci troviamo)</a:t>
            </a:r>
            <a:r>
              <a:rPr lang="it-IT" sz="1200" b="0" i="0" kern="1200" dirty="0" smtClean="0">
                <a:solidFill>
                  <a:schemeClr val="tx1"/>
                </a:solidFill>
                <a:latin typeface="+mn-lt"/>
                <a:ea typeface="+mn-ea"/>
                <a:cs typeface="+mn-cs"/>
              </a:rPr>
              <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 Familiarità (problemi relativi a malformazioni dei piedi e/o patologie correlate).  L'indagine anamnestica familiare è importante per non tralasciare il rischio (raro) di imbattersi in una sinostosi di alcune ossa del piede (Sinostosi </a:t>
            </a:r>
            <a:r>
              <a:rPr lang="it-IT" sz="1200" b="0" i="0" kern="1200" dirty="0" err="1" smtClean="0">
                <a:solidFill>
                  <a:schemeClr val="tx1"/>
                </a:solidFill>
                <a:latin typeface="+mn-lt"/>
                <a:ea typeface="+mn-ea"/>
                <a:cs typeface="+mn-cs"/>
              </a:rPr>
              <a:t>talo-calcaneare</a:t>
            </a:r>
            <a:r>
              <a:rPr lang="it-IT" sz="1200" b="0" i="0" kern="1200" dirty="0" smtClean="0">
                <a:solidFill>
                  <a:schemeClr val="tx1"/>
                </a:solidFill>
                <a:latin typeface="+mn-lt"/>
                <a:ea typeface="+mn-ea"/>
                <a:cs typeface="+mn-cs"/>
              </a:rPr>
              <a:t> o </a:t>
            </a:r>
            <a:r>
              <a:rPr lang="it-IT" sz="1200" b="0" i="0" kern="1200" dirty="0" err="1" smtClean="0">
                <a:solidFill>
                  <a:schemeClr val="tx1"/>
                </a:solidFill>
                <a:latin typeface="+mn-lt"/>
                <a:ea typeface="+mn-ea"/>
                <a:cs typeface="+mn-cs"/>
              </a:rPr>
              <a:t>calcaneo-navicolare</a:t>
            </a:r>
            <a:r>
              <a:rPr lang="it-IT" sz="1200" b="0" i="0" kern="1200" dirty="0" smtClean="0">
                <a:solidFill>
                  <a:schemeClr val="tx1"/>
                </a:solidFill>
                <a:latin typeface="+mn-lt"/>
                <a:ea typeface="+mn-ea"/>
                <a:cs typeface="+mn-cs"/>
              </a:rPr>
              <a:t>). Tali fusioni ossee determinano un piede piatto sintomatico (dolore, impaccio nei movimenti, tensioni muscolari) evidenziabile dopo i 6 anni quando queste sinostosi (cartilagine fino a quell'età) tendono a ossificarsi.</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Il disturbo è </a:t>
            </a:r>
            <a:r>
              <a:rPr lang="it-IT" sz="1200" b="0" i="0" kern="1200" dirty="0" err="1" smtClean="0">
                <a:solidFill>
                  <a:schemeClr val="tx1"/>
                </a:solidFill>
                <a:latin typeface="+mn-lt"/>
                <a:ea typeface="+mn-ea"/>
                <a:cs typeface="+mn-cs"/>
              </a:rPr>
              <a:t>autosomico</a:t>
            </a:r>
            <a:r>
              <a:rPr lang="it-IT" sz="1200" b="0" i="0" kern="1200" dirty="0" smtClean="0">
                <a:solidFill>
                  <a:schemeClr val="tx1"/>
                </a:solidFill>
                <a:latin typeface="+mn-lt"/>
                <a:ea typeface="+mn-ea"/>
                <a:cs typeface="+mn-cs"/>
              </a:rPr>
              <a:t> dominante. </a:t>
            </a:r>
            <a:br>
              <a:rPr lang="it-IT" sz="1200" b="0" i="0" kern="1200" dirty="0" smtClean="0">
                <a:solidFill>
                  <a:schemeClr val="tx1"/>
                </a:solidFill>
                <a:latin typeface="+mn-lt"/>
                <a:ea typeface="+mn-ea"/>
                <a:cs typeface="+mn-cs"/>
              </a:rPr>
            </a:b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z="1200" b="0" i="0" kern="1200" dirty="0" smtClean="0">
                <a:solidFill>
                  <a:schemeClr val="tx1"/>
                </a:solidFill>
                <a:latin typeface="+mn-lt"/>
                <a:ea typeface="+mn-ea"/>
                <a:cs typeface="+mn-cs"/>
              </a:rPr>
              <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 Associazioni (Valutazione dei dati </a:t>
            </a:r>
            <a:r>
              <a:rPr lang="it-IT" sz="1200" b="0" i="0" kern="1200" dirty="0" err="1" smtClean="0">
                <a:solidFill>
                  <a:schemeClr val="tx1"/>
                </a:solidFill>
                <a:latin typeface="+mn-lt"/>
                <a:ea typeface="+mn-ea"/>
                <a:cs typeface="+mn-cs"/>
              </a:rPr>
              <a:t>auxologici</a:t>
            </a:r>
            <a:r>
              <a:rPr lang="it-IT" sz="1200" b="0" i="0" kern="1200" dirty="0" smtClean="0">
                <a:solidFill>
                  <a:schemeClr val="tx1"/>
                </a:solidFill>
                <a:latin typeface="+mn-lt"/>
                <a:ea typeface="+mn-ea"/>
                <a:cs typeface="+mn-cs"/>
              </a:rPr>
              <a:t>, postura, sintomi neurologici, muscolari ecc..). Il piede non è </a:t>
            </a:r>
            <a:r>
              <a:rPr lang="it-IT" sz="1200" b="0" i="0" kern="1200" dirty="0" err="1" smtClean="0">
                <a:solidFill>
                  <a:schemeClr val="tx1"/>
                </a:solidFill>
                <a:latin typeface="+mn-lt"/>
                <a:ea typeface="+mn-ea"/>
                <a:cs typeface="+mn-cs"/>
              </a:rPr>
              <a:t>digiunto</a:t>
            </a:r>
            <a:r>
              <a:rPr lang="it-IT" sz="1200" b="0" i="0" kern="1200" dirty="0" smtClean="0">
                <a:solidFill>
                  <a:schemeClr val="tx1"/>
                </a:solidFill>
                <a:latin typeface="+mn-lt"/>
                <a:ea typeface="+mn-ea"/>
                <a:cs typeface="+mn-cs"/>
              </a:rPr>
              <a:t> dal resto del corpo. Dovremo considerare ad esempio una valutazione della postura: negli schemi a </a:t>
            </a:r>
            <a:r>
              <a:rPr lang="it-IT" sz="1200" b="0" i="0" kern="1200" baseline="0" dirty="0" smtClean="0">
                <a:solidFill>
                  <a:schemeClr val="tx1"/>
                </a:solidFill>
                <a:latin typeface="+mn-lt"/>
                <a:ea typeface="+mn-ea"/>
                <a:cs typeface="+mn-cs"/>
              </a:rPr>
              <a:t>lato </a:t>
            </a:r>
            <a:r>
              <a:rPr lang="it-IT" sz="1200" b="0" i="0" kern="1200" dirty="0" smtClean="0">
                <a:solidFill>
                  <a:schemeClr val="tx1"/>
                </a:solidFill>
                <a:latin typeface="+mn-lt"/>
                <a:ea typeface="+mn-ea"/>
                <a:cs typeface="+mn-cs"/>
              </a:rPr>
              <a:t>il piede piatto è coesistente a una postura rilassata, fiacca, "sciamanica" nella quale anche la posizione conseguente del capo induce una </a:t>
            </a:r>
            <a:r>
              <a:rPr lang="it-IT" sz="1200" b="0" i="0" kern="1200" dirty="0" err="1" smtClean="0">
                <a:solidFill>
                  <a:schemeClr val="tx1"/>
                </a:solidFill>
                <a:latin typeface="+mn-lt"/>
                <a:ea typeface="+mn-ea"/>
                <a:cs typeface="+mn-cs"/>
              </a:rPr>
              <a:t>malocclusione</a:t>
            </a:r>
            <a:r>
              <a:rPr lang="it-IT" sz="1200" b="0" i="0" kern="1200" dirty="0" smtClean="0">
                <a:solidFill>
                  <a:schemeClr val="tx1"/>
                </a:solidFill>
                <a:latin typeface="+mn-lt"/>
                <a:ea typeface="+mn-ea"/>
                <a:cs typeface="+mn-cs"/>
              </a:rPr>
              <a:t> dentaria di seconda classe. Questo bambino </a:t>
            </a:r>
            <a:r>
              <a:rPr lang="it-IT" sz="1200" b="0" i="0" kern="1200" dirty="0" err="1" smtClean="0">
                <a:solidFill>
                  <a:schemeClr val="tx1"/>
                </a:solidFill>
                <a:latin typeface="+mn-lt"/>
                <a:ea typeface="+mn-ea"/>
                <a:cs typeface="+mn-cs"/>
              </a:rPr>
              <a:t>andra'</a:t>
            </a:r>
            <a:r>
              <a:rPr lang="it-IT" sz="1200" b="0" i="0" kern="1200" dirty="0" smtClean="0">
                <a:solidFill>
                  <a:schemeClr val="tx1"/>
                </a:solidFill>
                <a:latin typeface="+mn-lt"/>
                <a:ea typeface="+mn-ea"/>
                <a:cs typeface="+mn-cs"/>
              </a:rPr>
              <a:t> stimolato a una maggiore </a:t>
            </a:r>
            <a:r>
              <a:rPr lang="it-IT" sz="1200" b="0" i="0" kern="1200" dirty="0" err="1" smtClean="0">
                <a:solidFill>
                  <a:schemeClr val="tx1"/>
                </a:solidFill>
                <a:latin typeface="+mn-lt"/>
                <a:ea typeface="+mn-ea"/>
                <a:cs typeface="+mn-cs"/>
              </a:rPr>
              <a:t>attivita'</a:t>
            </a:r>
            <a:r>
              <a:rPr lang="it-IT" sz="1200" b="0" i="0" kern="1200" dirty="0" smtClean="0">
                <a:solidFill>
                  <a:schemeClr val="tx1"/>
                </a:solidFill>
                <a:latin typeface="+mn-lt"/>
                <a:ea typeface="+mn-ea"/>
                <a:cs typeface="+mn-cs"/>
              </a:rPr>
              <a:t> fisica che migliori la muscolatura.</a:t>
            </a:r>
            <a:br>
              <a:rPr lang="it-IT" sz="1200" b="0" i="0" kern="1200" dirty="0" smtClean="0">
                <a:solidFill>
                  <a:schemeClr val="tx1"/>
                </a:solidFill>
                <a:latin typeface="+mn-lt"/>
                <a:ea typeface="+mn-ea"/>
                <a:cs typeface="+mn-cs"/>
              </a:rPr>
            </a:br>
            <a:r>
              <a:rPr lang="it-IT" sz="1200" b="0" i="0" kern="1200" dirty="0" smtClean="0">
                <a:solidFill>
                  <a:schemeClr val="tx1"/>
                </a:solidFill>
                <a:latin typeface="+mn-lt"/>
                <a:ea typeface="+mn-ea"/>
                <a:cs typeface="+mn-cs"/>
              </a:rPr>
              <a:t>Inoltre tutte le condizioni di patologie neurologiche e muscolari in grado di alterare la </a:t>
            </a:r>
            <a:r>
              <a:rPr lang="it-IT" sz="1200" b="0" i="0" kern="1200" dirty="0" err="1" smtClean="0">
                <a:solidFill>
                  <a:schemeClr val="tx1"/>
                </a:solidFill>
                <a:latin typeface="+mn-lt"/>
                <a:ea typeface="+mn-ea"/>
                <a:cs typeface="+mn-cs"/>
              </a:rPr>
              <a:t>morfo</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funzionalita'</a:t>
            </a:r>
            <a:r>
              <a:rPr lang="it-IT" sz="1200" b="0" i="0" kern="1200" dirty="0" smtClean="0">
                <a:solidFill>
                  <a:schemeClr val="tx1"/>
                </a:solidFill>
                <a:latin typeface="+mn-lt"/>
                <a:ea typeface="+mn-ea"/>
                <a:cs typeface="+mn-cs"/>
              </a:rPr>
              <a:t> degli arti inferiori dovranno essere attentamente valutate. Discorso</a:t>
            </a:r>
            <a:r>
              <a:rPr lang="it-IT" sz="1200" b="0" i="0" kern="1200" baseline="0" dirty="0" smtClean="0">
                <a:solidFill>
                  <a:schemeClr val="tx1"/>
                </a:solidFill>
                <a:latin typeface="+mn-lt"/>
                <a:ea typeface="+mn-ea"/>
                <a:cs typeface="+mn-cs"/>
              </a:rPr>
              <a:t> simile vale per la scoliosi, miopia, </a:t>
            </a:r>
            <a:r>
              <a:rPr lang="it-IT" sz="1200" b="0" i="0" kern="1200" baseline="0" dirty="0" err="1" smtClean="0">
                <a:solidFill>
                  <a:schemeClr val="tx1"/>
                </a:solidFill>
                <a:latin typeface="+mn-lt"/>
                <a:ea typeface="+mn-ea"/>
                <a:cs typeface="+mn-cs"/>
              </a:rPr>
              <a:t>malocclusioni</a:t>
            </a:r>
            <a:r>
              <a:rPr lang="it-IT" sz="1200" b="0" i="0" kern="1200" baseline="0" dirty="0" smtClean="0">
                <a:solidFill>
                  <a:schemeClr val="tx1"/>
                </a:solidFill>
                <a:latin typeface="+mn-lt"/>
                <a:ea typeface="+mn-ea"/>
                <a:cs typeface="+mn-cs"/>
              </a:rPr>
              <a:t>.</a:t>
            </a:r>
            <a:r>
              <a:rPr lang="it-IT" sz="1200" b="0" i="0" kern="1200" dirty="0" smtClean="0">
                <a:solidFill>
                  <a:schemeClr val="tx1"/>
                </a:solidFill>
                <a:latin typeface="+mn-lt"/>
                <a:ea typeface="+mn-ea"/>
                <a:cs typeface="+mn-cs"/>
              </a:rPr>
              <a:t/>
            </a:r>
            <a:br>
              <a:rPr lang="it-IT" sz="1200" b="0" i="0" kern="1200" dirty="0" smtClean="0">
                <a:solidFill>
                  <a:schemeClr val="tx1"/>
                </a:solidFill>
                <a:latin typeface="+mn-lt"/>
                <a:ea typeface="+mn-ea"/>
                <a:cs typeface="+mn-cs"/>
              </a:rPr>
            </a:br>
            <a:endParaRPr lang="it-IT" sz="1200" b="0" i="0" kern="1200" dirty="0" smtClean="0">
              <a:solidFill>
                <a:schemeClr val="tx1"/>
              </a:solidFill>
              <a:latin typeface="+mn-lt"/>
              <a:ea typeface="+mn-ea"/>
              <a:cs typeface="+mn-cs"/>
            </a:endParaRP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CFE343F-99A9-4844-953A-312582606390}"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BC6C869-F1DF-48F2-9A21-410AF37D849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EAEB3C-4179-4131-B253-DFCB6863FA7E}"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04B84EF-9BF8-40AB-9FB1-0595C722AB0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375DDBB-E34A-4403-9527-41F2D99E945B}"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F2C4A1-BA2D-4768-83FC-021827AD9C8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77583B9-CA75-4B2E-864A-5272C1F13E76}"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8F2378-A48B-4D4C-B723-A70514CB670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61DB39C-2E4E-49F4-81A5-F852444E0798}" type="datetimeFigureOut">
              <a:rPr lang="it-IT"/>
              <a:pPr>
                <a:defRPr/>
              </a:pPr>
              <a:t>09/06/2012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2087C09-C974-47D5-9013-4053B9DA838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0467372-7AF4-42E8-BF85-0DADA6E10364}" type="datetimeFigureOut">
              <a:rPr lang="it-IT"/>
              <a:pPr>
                <a:defRPr/>
              </a:pPr>
              <a:t>09/06/2012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2353A46-9B68-42FE-93C2-EFFD96E42EC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1C254A9-BE70-49D3-B49A-E6DE21F30340}" type="datetimeFigureOut">
              <a:rPr lang="it-IT"/>
              <a:pPr>
                <a:defRPr/>
              </a:pPr>
              <a:t>09/06/2012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1D81740-7A75-4F59-B218-BF9B9849562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24C2DB9-5267-46DF-B0C7-1285B3EA880B}" type="datetimeFigureOut">
              <a:rPr lang="it-IT"/>
              <a:pPr>
                <a:defRPr/>
              </a:pPr>
              <a:t>09/06/2012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73B4CE5-72AF-4EDF-8CB5-AEFA7F680E4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79448F5-87EF-4BF6-BF76-61E2968E6457}" type="datetimeFigureOut">
              <a:rPr lang="it-IT"/>
              <a:pPr>
                <a:defRPr/>
              </a:pPr>
              <a:t>09/06/2012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518B478-42FC-4209-8862-FF93C25B11A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E77A4D3-FF59-4074-B916-FF7C5D1DC910}" type="datetimeFigureOut">
              <a:rPr lang="it-IT"/>
              <a:pPr>
                <a:defRPr/>
              </a:pPr>
              <a:t>09/06/2012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D59161E-2E4B-45DE-BE4C-21B1BE47D5D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BC06918-BD63-4F8D-B3C8-1AC4F16A9B99}" type="datetimeFigureOut">
              <a:rPr lang="it-IT"/>
              <a:pPr>
                <a:defRPr/>
              </a:pPr>
              <a:t>09/06/2012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CBCB04B-3A39-45D5-9414-11470502B39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211BCE-FD22-4A18-AFDD-F57595EE2EBF}" type="datetimeFigureOut">
              <a:rPr lang="it-IT"/>
              <a:pPr>
                <a:defRPr/>
              </a:pPr>
              <a:t>09/06/2012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3FEC0D6-1597-4F62-969E-5B60021B67D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email"/>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331913" y="404813"/>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2055" name="Rettangolo 7"/>
          <p:cNvSpPr>
            <a:spLocks noChangeArrowheads="1"/>
          </p:cNvSpPr>
          <p:nvPr/>
        </p:nvSpPr>
        <p:spPr bwMode="auto">
          <a:xfrm>
            <a:off x="468313" y="2349500"/>
            <a:ext cx="5327650" cy="1446550"/>
          </a:xfrm>
          <a:prstGeom prst="rect">
            <a:avLst/>
          </a:prstGeom>
          <a:noFill/>
          <a:ln w="9525">
            <a:noFill/>
            <a:miter lim="800000"/>
            <a:headEnd/>
            <a:tailEnd/>
          </a:ln>
        </p:spPr>
        <p:txBody>
          <a:bodyPr>
            <a:spAutoFit/>
          </a:bodyPr>
          <a:lstStyle/>
          <a:p>
            <a:r>
              <a:rPr lang="it-IT" sz="4400" b="1" i="1" dirty="0" smtClean="0">
                <a:latin typeface="Calibri" pitchFamily="34" charset="0"/>
                <a:cs typeface="Times New Roman" pitchFamily="18" charset="0"/>
              </a:rPr>
              <a:t>Piede piatto valgo essenziale</a:t>
            </a:r>
            <a:endParaRPr lang="it-IT" sz="4400" b="1" dirty="0">
              <a:latin typeface="Calibri" pitchFamily="34" charset="0"/>
              <a:cs typeface="Times New Roman" pitchFamily="18" charset="0"/>
            </a:endParaRPr>
          </a:p>
        </p:txBody>
      </p:sp>
      <p:sp>
        <p:nvSpPr>
          <p:cNvPr id="2056" name="CasellaDiTesto 8"/>
          <p:cNvSpPr txBox="1">
            <a:spLocks noChangeArrowheads="1"/>
          </p:cNvSpPr>
          <p:nvPr/>
        </p:nvSpPr>
        <p:spPr bwMode="auto">
          <a:xfrm>
            <a:off x="0" y="5373688"/>
            <a:ext cx="5651500" cy="830262"/>
          </a:xfrm>
          <a:prstGeom prst="rect">
            <a:avLst/>
          </a:prstGeom>
          <a:noFill/>
          <a:ln w="9525">
            <a:noFill/>
            <a:miter lim="800000"/>
            <a:headEnd/>
            <a:tailEnd/>
          </a:ln>
        </p:spPr>
        <p:txBody>
          <a:bodyPr>
            <a:spAutoFit/>
          </a:bodyPr>
          <a:lstStyle/>
          <a:p>
            <a:r>
              <a:rPr lang="it-IT" sz="2400" b="1" i="1" dirty="0" smtClean="0">
                <a:latin typeface="Calibri" pitchFamily="34" charset="0"/>
              </a:rPr>
              <a:t>Prof. Carlo Prato; </a:t>
            </a:r>
            <a:endParaRPr lang="it-IT" sz="2400" b="1" i="1" dirty="0">
              <a:latin typeface="Calibri" pitchFamily="34" charset="0"/>
            </a:endParaRPr>
          </a:p>
          <a:p>
            <a:r>
              <a:rPr lang="it-IT" sz="2400" b="1" i="1" dirty="0" smtClean="0">
                <a:latin typeface="Calibri" pitchFamily="34" charset="0"/>
              </a:rPr>
              <a:t>Dott. Massimo </a:t>
            </a:r>
            <a:r>
              <a:rPr lang="it-IT" sz="2400" b="1" i="1" dirty="0" err="1">
                <a:latin typeface="Calibri" pitchFamily="34" charset="0"/>
              </a:rPr>
              <a:t>Cassarino</a:t>
            </a:r>
            <a:r>
              <a:rPr lang="it-IT" sz="2400" b="1" i="1" dirty="0">
                <a:latin typeface="Calibri" pitchFamily="34" charset="0"/>
              </a:rPr>
              <a:t>; </a:t>
            </a:r>
          </a:p>
        </p:txBody>
      </p:sp>
      <p:pic>
        <p:nvPicPr>
          <p:cNvPr id="9" name="Immagine 8" descr="piede piatto.jpg"/>
          <p:cNvPicPr>
            <a:picLocks noChangeAspect="1"/>
          </p:cNvPicPr>
          <p:nvPr/>
        </p:nvPicPr>
        <p:blipFill>
          <a:blip r:embed="rId4" cstate="email"/>
          <a:stretch>
            <a:fillRect/>
          </a:stretch>
        </p:blipFill>
        <p:spPr>
          <a:xfrm>
            <a:off x="5220072" y="2492896"/>
            <a:ext cx="3442365" cy="25932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ANAMNESI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0" y="1484784"/>
            <a:ext cx="9144000" cy="3416320"/>
          </a:xfrm>
          <a:prstGeom prst="rect">
            <a:avLst/>
          </a:prstGeom>
          <a:noFill/>
        </p:spPr>
        <p:txBody>
          <a:bodyPr wrap="square" rtlCol="0">
            <a:spAutoFit/>
          </a:bodyPr>
          <a:lstStyle/>
          <a:p>
            <a:pPr algn="ctr"/>
            <a:r>
              <a:rPr lang="it-IT" sz="3600" dirty="0" smtClean="0">
                <a:latin typeface="+mj-lt"/>
              </a:rPr>
              <a:t>CONSUMO DELLE SCARPE</a:t>
            </a:r>
          </a:p>
          <a:p>
            <a:endParaRPr lang="it-IT" sz="3600" dirty="0" smtClean="0">
              <a:latin typeface="+mj-lt"/>
            </a:endParaRPr>
          </a:p>
          <a:p>
            <a:endParaRPr lang="it-IT" sz="3600" dirty="0" smtClean="0">
              <a:latin typeface="+mj-lt"/>
            </a:endParaRPr>
          </a:p>
          <a:p>
            <a:endParaRPr lang="it-IT" sz="3600" dirty="0" smtClean="0">
              <a:latin typeface="+mj-lt"/>
            </a:endParaRPr>
          </a:p>
          <a:p>
            <a:endParaRPr lang="it-IT" sz="3600" dirty="0" smtClean="0">
              <a:latin typeface="+mj-lt"/>
            </a:endParaRPr>
          </a:p>
          <a:p>
            <a:endParaRPr lang="it-IT" sz="3600" dirty="0" smtClean="0">
              <a:latin typeface="+mj-lt"/>
            </a:endParaRPr>
          </a:p>
        </p:txBody>
      </p:sp>
      <p:pic>
        <p:nvPicPr>
          <p:cNvPr id="11" name="Immagine 10" descr="consumo scarpe piede piatto.jpg"/>
          <p:cNvPicPr>
            <a:picLocks noChangeAspect="1"/>
          </p:cNvPicPr>
          <p:nvPr/>
        </p:nvPicPr>
        <p:blipFill>
          <a:blip r:embed="rId4" cstate="email"/>
          <a:stretch>
            <a:fillRect/>
          </a:stretch>
        </p:blipFill>
        <p:spPr>
          <a:xfrm>
            <a:off x="5436096" y="3068960"/>
            <a:ext cx="2088232" cy="3493397"/>
          </a:xfrm>
          <a:prstGeom prst="rect">
            <a:avLst/>
          </a:prstGeom>
        </p:spPr>
      </p:pic>
      <p:pic>
        <p:nvPicPr>
          <p:cNvPr id="12" name="Immagine 11" descr="CONSUMO NORMALE.jpg"/>
          <p:cNvPicPr>
            <a:picLocks noChangeAspect="1"/>
          </p:cNvPicPr>
          <p:nvPr/>
        </p:nvPicPr>
        <p:blipFill>
          <a:blip r:embed="rId5" cstate="email"/>
          <a:stretch>
            <a:fillRect/>
          </a:stretch>
        </p:blipFill>
        <p:spPr>
          <a:xfrm>
            <a:off x="1907703" y="3068960"/>
            <a:ext cx="1758435" cy="3168352"/>
          </a:xfrm>
          <a:prstGeom prst="rect">
            <a:avLst/>
          </a:prstGeom>
        </p:spPr>
      </p:pic>
      <p:sp>
        <p:nvSpPr>
          <p:cNvPr id="13" name="CasellaDiTesto 12"/>
          <p:cNvSpPr txBox="1"/>
          <p:nvPr/>
        </p:nvSpPr>
        <p:spPr>
          <a:xfrm>
            <a:off x="1187624" y="2420888"/>
            <a:ext cx="2808312" cy="523220"/>
          </a:xfrm>
          <a:prstGeom prst="rect">
            <a:avLst/>
          </a:prstGeom>
          <a:solidFill>
            <a:srgbClr val="0070C0"/>
          </a:solidFill>
        </p:spPr>
        <p:txBody>
          <a:bodyPr wrap="square" rtlCol="0">
            <a:spAutoFit/>
          </a:bodyPr>
          <a:lstStyle/>
          <a:p>
            <a:pPr algn="ctr"/>
            <a:r>
              <a:rPr lang="it-IT" sz="2800" dirty="0" smtClean="0">
                <a:solidFill>
                  <a:schemeClr val="bg1"/>
                </a:solidFill>
                <a:latin typeface="+mj-lt"/>
              </a:rPr>
              <a:t> NORMALE</a:t>
            </a:r>
            <a:endParaRPr lang="it-IT" sz="2800" dirty="0">
              <a:solidFill>
                <a:schemeClr val="bg1"/>
              </a:solidFill>
              <a:latin typeface="+mj-lt"/>
            </a:endParaRPr>
          </a:p>
        </p:txBody>
      </p:sp>
      <p:sp>
        <p:nvSpPr>
          <p:cNvPr id="14" name="CasellaDiTesto 13"/>
          <p:cNvSpPr txBox="1"/>
          <p:nvPr/>
        </p:nvSpPr>
        <p:spPr>
          <a:xfrm>
            <a:off x="5076056" y="2420888"/>
            <a:ext cx="2808312" cy="523220"/>
          </a:xfrm>
          <a:prstGeom prst="rect">
            <a:avLst/>
          </a:prstGeom>
          <a:solidFill>
            <a:srgbClr val="0070C0"/>
          </a:solidFill>
        </p:spPr>
        <p:txBody>
          <a:bodyPr wrap="square" rtlCol="0">
            <a:spAutoFit/>
          </a:bodyPr>
          <a:lstStyle/>
          <a:p>
            <a:pPr algn="ctr"/>
            <a:r>
              <a:rPr lang="it-IT" sz="2800" dirty="0" smtClean="0">
                <a:solidFill>
                  <a:schemeClr val="bg1"/>
                </a:solidFill>
                <a:latin typeface="+mj-lt"/>
              </a:rPr>
              <a:t>PIEDE PIATTO</a:t>
            </a:r>
            <a:endParaRPr lang="it-IT"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ESAME OBIETTIVO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Fotolia_21227144_XS.jpg"/>
          <p:cNvPicPr>
            <a:picLocks noChangeAspect="1"/>
          </p:cNvPicPr>
          <p:nvPr/>
        </p:nvPicPr>
        <p:blipFill>
          <a:blip r:embed="rId4" cstate="email"/>
          <a:stretch>
            <a:fillRect/>
          </a:stretch>
        </p:blipFill>
        <p:spPr>
          <a:xfrm>
            <a:off x="107504" y="1916832"/>
            <a:ext cx="4584700" cy="4216400"/>
          </a:xfrm>
          <a:prstGeom prst="rect">
            <a:avLst/>
          </a:prstGeom>
        </p:spPr>
      </p:pic>
      <p:sp>
        <p:nvSpPr>
          <p:cNvPr id="8" name="CasellaDiTesto 7"/>
          <p:cNvSpPr txBox="1"/>
          <p:nvPr/>
        </p:nvSpPr>
        <p:spPr>
          <a:xfrm>
            <a:off x="4788024" y="2636912"/>
            <a:ext cx="4355976" cy="2954655"/>
          </a:xfrm>
          <a:prstGeom prst="rect">
            <a:avLst/>
          </a:prstGeom>
          <a:noFill/>
        </p:spPr>
        <p:txBody>
          <a:bodyPr wrap="square" rtlCol="0">
            <a:spAutoFit/>
          </a:bodyPr>
          <a:lstStyle/>
          <a:p>
            <a:pPr>
              <a:buFont typeface="Wingdings" pitchFamily="2" charset="2"/>
              <a:buChar char="ü"/>
            </a:pPr>
            <a:r>
              <a:rPr lang="it-IT" sz="2800" b="1" dirty="0" smtClean="0">
                <a:latin typeface="+mj-lt"/>
              </a:rPr>
              <a:t>PROFILO ANTERIORE, MEDIALE E POSTERIORE</a:t>
            </a:r>
          </a:p>
          <a:p>
            <a:pPr>
              <a:buFont typeface="Wingdings" pitchFamily="2" charset="2"/>
              <a:buChar char="ü"/>
            </a:pPr>
            <a:r>
              <a:rPr lang="it-IT" sz="2800" b="1" dirty="0" smtClean="0">
                <a:latin typeface="+mj-lt"/>
              </a:rPr>
              <a:t>RIDUCIBILITA’ PIATTISMO</a:t>
            </a:r>
          </a:p>
          <a:p>
            <a:pPr>
              <a:buFont typeface="Wingdings" pitchFamily="2" charset="2"/>
              <a:buChar char="ü"/>
            </a:pPr>
            <a:r>
              <a:rPr lang="it-IT" sz="2800" b="1" dirty="0" smtClean="0">
                <a:latin typeface="+mj-lt"/>
              </a:rPr>
              <a:t>JACK TEST</a:t>
            </a:r>
          </a:p>
          <a:p>
            <a:pPr>
              <a:buFont typeface="Wingdings" pitchFamily="2" charset="2"/>
              <a:buChar char="ü"/>
            </a:pPr>
            <a:r>
              <a:rPr lang="it-IT" sz="2800" b="1" dirty="0" smtClean="0">
                <a:latin typeface="+mj-lt"/>
              </a:rPr>
              <a:t>PROVA DELL’ALLUCE</a:t>
            </a:r>
          </a:p>
          <a:p>
            <a:pPr>
              <a:buFont typeface="Wingdings" pitchFamily="2" charset="2"/>
              <a:buChar char="ü"/>
            </a:pPr>
            <a:r>
              <a:rPr lang="it-IT" sz="2800" b="1" dirty="0" smtClean="0">
                <a:latin typeface="+mj-lt"/>
              </a:rPr>
              <a:t>MANOVRA </a:t>
            </a:r>
            <a:r>
              <a:rPr lang="it-IT" sz="2800" b="1" dirty="0" err="1" smtClean="0">
                <a:latin typeface="+mj-lt"/>
              </a:rPr>
              <a:t>DI</a:t>
            </a:r>
            <a:r>
              <a:rPr lang="it-IT" sz="2800" b="1" dirty="0" smtClean="0">
                <a:latin typeface="+mj-lt"/>
              </a:rPr>
              <a:t> GOSSELIN</a:t>
            </a:r>
          </a:p>
          <a:p>
            <a:pPr>
              <a:buFont typeface="Wingdings" pitchFamily="2" charset="2"/>
              <a:buChar char="ü"/>
            </a:pP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ESAME OBIETTIVO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9" name="Immagine 8" descr="lassità ligamentosa.jpg"/>
          <p:cNvPicPr>
            <a:picLocks noChangeAspect="1"/>
          </p:cNvPicPr>
          <p:nvPr/>
        </p:nvPicPr>
        <p:blipFill>
          <a:blip r:embed="rId4" cstate="email"/>
          <a:stretch>
            <a:fillRect/>
          </a:stretch>
        </p:blipFill>
        <p:spPr>
          <a:xfrm>
            <a:off x="1409700" y="1537706"/>
            <a:ext cx="5322540" cy="46598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611560" y="1988840"/>
            <a:ext cx="3096344" cy="800219"/>
          </a:xfrm>
          <a:prstGeom prst="rect">
            <a:avLst/>
          </a:prstGeom>
          <a:noFill/>
        </p:spPr>
        <p:txBody>
          <a:bodyPr wrap="square" rtlCol="0">
            <a:spAutoFit/>
          </a:bodyPr>
          <a:lstStyle/>
          <a:p>
            <a:r>
              <a:rPr lang="it-IT" sz="2800" b="1" dirty="0" smtClean="0">
                <a:latin typeface="+mj-lt"/>
              </a:rPr>
              <a:t>PODOSCOPIO</a:t>
            </a:r>
          </a:p>
          <a:p>
            <a:endParaRPr lang="it-IT" dirty="0"/>
          </a:p>
        </p:txBody>
      </p:sp>
      <p:pic>
        <p:nvPicPr>
          <p:cNvPr id="8" name="Picture 5" descr="ortopedia 2 2 5 006"/>
          <p:cNvPicPr>
            <a:picLocks noChangeAspect="1" noChangeArrowheads="1"/>
          </p:cNvPicPr>
          <p:nvPr/>
        </p:nvPicPr>
        <p:blipFill>
          <a:blip r:embed="rId4" cstate="email"/>
          <a:srcRect/>
          <a:stretch>
            <a:fillRect/>
          </a:stretch>
        </p:blipFill>
        <p:spPr bwMode="auto">
          <a:xfrm>
            <a:off x="395536" y="2564904"/>
            <a:ext cx="4038600" cy="3028950"/>
          </a:xfrm>
          <a:prstGeom prst="rect">
            <a:avLst/>
          </a:prstGeom>
          <a:noFill/>
          <a:ln w="25400">
            <a:solidFill>
              <a:schemeClr val="accent1"/>
            </a:solidFill>
            <a:miter lim="800000"/>
            <a:headEnd/>
            <a:tailEnd/>
          </a:ln>
        </p:spPr>
      </p:pic>
      <p:pic>
        <p:nvPicPr>
          <p:cNvPr id="10" name="Picture 6" descr="IMG_2222"/>
          <p:cNvPicPr>
            <a:picLocks noChangeAspect="1" noChangeArrowheads="1"/>
          </p:cNvPicPr>
          <p:nvPr/>
        </p:nvPicPr>
        <p:blipFill>
          <a:blip r:embed="rId5" cstate="email"/>
          <a:srcRect/>
          <a:stretch>
            <a:fillRect/>
          </a:stretch>
        </p:blipFill>
        <p:spPr bwMode="auto">
          <a:xfrm>
            <a:off x="4932040" y="2564903"/>
            <a:ext cx="3528392" cy="3078241"/>
          </a:xfrm>
          <a:prstGeom prst="rect">
            <a:avLst/>
          </a:prstGeom>
          <a:noFill/>
          <a:ln w="25400">
            <a:solidFill>
              <a:schemeClr val="accent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ESAME OBIETTIVO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piede_normale.jpg"/>
          <p:cNvPicPr>
            <a:picLocks noChangeAspect="1"/>
          </p:cNvPicPr>
          <p:nvPr/>
        </p:nvPicPr>
        <p:blipFill>
          <a:blip r:embed="rId4" cstate="email"/>
          <a:stretch>
            <a:fillRect/>
          </a:stretch>
        </p:blipFill>
        <p:spPr>
          <a:xfrm>
            <a:off x="0" y="1677033"/>
            <a:ext cx="2627784" cy="4848311"/>
          </a:xfrm>
          <a:prstGeom prst="rect">
            <a:avLst/>
          </a:prstGeom>
        </p:spPr>
      </p:pic>
      <p:pic>
        <p:nvPicPr>
          <p:cNvPr id="8" name="Immagine 7" descr="esame-1.jpg"/>
          <p:cNvPicPr>
            <a:picLocks noChangeAspect="1"/>
          </p:cNvPicPr>
          <p:nvPr/>
        </p:nvPicPr>
        <p:blipFill>
          <a:blip r:embed="rId5" cstate="email"/>
          <a:stretch>
            <a:fillRect/>
          </a:stretch>
        </p:blipFill>
        <p:spPr>
          <a:xfrm>
            <a:off x="2009415" y="2852937"/>
            <a:ext cx="6811057" cy="33123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11" name="Picture 4" descr="piede piatto 037"/>
          <p:cNvPicPr>
            <a:picLocks noChangeAspect="1" noChangeArrowheads="1"/>
          </p:cNvPicPr>
          <p:nvPr/>
        </p:nvPicPr>
        <p:blipFill>
          <a:blip r:embed="rId4" cstate="email"/>
          <a:srcRect/>
          <a:stretch>
            <a:fillRect/>
          </a:stretch>
        </p:blipFill>
        <p:spPr bwMode="auto">
          <a:xfrm>
            <a:off x="4572000" y="1844824"/>
            <a:ext cx="3527896" cy="4351186"/>
          </a:xfrm>
          <a:prstGeom prst="rect">
            <a:avLst/>
          </a:prstGeom>
          <a:noFill/>
          <a:ln w="38100">
            <a:solidFill>
              <a:schemeClr val="accent1"/>
            </a:solidFill>
            <a:miter lim="800000"/>
            <a:headEnd/>
            <a:tailEnd/>
          </a:ln>
        </p:spPr>
      </p:pic>
      <p:sp>
        <p:nvSpPr>
          <p:cNvPr id="12" name="Line 9"/>
          <p:cNvSpPr>
            <a:spLocks noChangeShapeType="1"/>
          </p:cNvSpPr>
          <p:nvPr/>
        </p:nvSpPr>
        <p:spPr bwMode="auto">
          <a:xfrm>
            <a:off x="5292080" y="2996952"/>
            <a:ext cx="0" cy="1584176"/>
          </a:xfrm>
          <a:prstGeom prst="line">
            <a:avLst/>
          </a:prstGeom>
          <a:noFill/>
          <a:ln w="38100">
            <a:solidFill>
              <a:srgbClr val="FF99CC"/>
            </a:solidFill>
            <a:round/>
            <a:headEnd/>
            <a:tailEnd/>
          </a:ln>
          <a:effectLst/>
        </p:spPr>
        <p:txBody>
          <a:bodyPr/>
          <a:lstStyle/>
          <a:p>
            <a:endParaRPr lang="it-IT"/>
          </a:p>
        </p:txBody>
      </p:sp>
      <p:sp>
        <p:nvSpPr>
          <p:cNvPr id="13" name="Line 10"/>
          <p:cNvSpPr>
            <a:spLocks noChangeShapeType="1"/>
          </p:cNvSpPr>
          <p:nvPr/>
        </p:nvSpPr>
        <p:spPr bwMode="auto">
          <a:xfrm flipH="1">
            <a:off x="4860032" y="4581128"/>
            <a:ext cx="431800" cy="1223963"/>
          </a:xfrm>
          <a:prstGeom prst="line">
            <a:avLst/>
          </a:prstGeom>
          <a:noFill/>
          <a:ln w="38100">
            <a:solidFill>
              <a:srgbClr val="FF99CC"/>
            </a:solidFill>
            <a:round/>
            <a:headEnd/>
            <a:tailEnd/>
          </a:ln>
          <a:effectLst/>
        </p:spPr>
        <p:txBody>
          <a:bodyPr/>
          <a:lstStyle/>
          <a:p>
            <a:endParaRPr lang="it-IT"/>
          </a:p>
        </p:txBody>
      </p:sp>
      <p:sp>
        <p:nvSpPr>
          <p:cNvPr id="14" name="Line 7"/>
          <p:cNvSpPr>
            <a:spLocks noChangeShapeType="1"/>
          </p:cNvSpPr>
          <p:nvPr/>
        </p:nvSpPr>
        <p:spPr bwMode="auto">
          <a:xfrm flipH="1">
            <a:off x="5292080" y="2060848"/>
            <a:ext cx="288925" cy="936625"/>
          </a:xfrm>
          <a:prstGeom prst="line">
            <a:avLst/>
          </a:prstGeom>
          <a:noFill/>
          <a:ln w="38100">
            <a:solidFill>
              <a:srgbClr val="FF00FF"/>
            </a:solidFill>
            <a:round/>
            <a:headEnd/>
            <a:tailEnd/>
          </a:ln>
          <a:effectLst/>
        </p:spPr>
        <p:txBody>
          <a:bodyPr/>
          <a:lstStyle/>
          <a:p>
            <a:endParaRPr lang="it-IT"/>
          </a:p>
        </p:txBody>
      </p:sp>
      <p:sp>
        <p:nvSpPr>
          <p:cNvPr id="15" name="Line 8"/>
          <p:cNvSpPr>
            <a:spLocks noChangeShapeType="1"/>
          </p:cNvSpPr>
          <p:nvPr/>
        </p:nvSpPr>
        <p:spPr bwMode="auto">
          <a:xfrm>
            <a:off x="7164288" y="2132856"/>
            <a:ext cx="215900" cy="720725"/>
          </a:xfrm>
          <a:prstGeom prst="line">
            <a:avLst/>
          </a:prstGeom>
          <a:noFill/>
          <a:ln w="38100">
            <a:solidFill>
              <a:srgbClr val="FF00FF"/>
            </a:solidFill>
            <a:round/>
            <a:headEnd/>
            <a:tailEnd/>
          </a:ln>
          <a:effectLst/>
        </p:spPr>
        <p:txBody>
          <a:bodyPr/>
          <a:lstStyle/>
          <a:p>
            <a:endParaRPr lang="it-IT"/>
          </a:p>
        </p:txBody>
      </p:sp>
      <p:sp>
        <p:nvSpPr>
          <p:cNvPr id="16" name="Rectangle 5"/>
          <p:cNvSpPr>
            <a:spLocks noChangeArrowheads="1"/>
          </p:cNvSpPr>
          <p:nvPr/>
        </p:nvSpPr>
        <p:spPr bwMode="auto">
          <a:xfrm>
            <a:off x="2699792" y="1556792"/>
            <a:ext cx="1960088" cy="1200329"/>
          </a:xfrm>
          <a:prstGeom prst="rect">
            <a:avLst/>
          </a:prstGeom>
          <a:solidFill>
            <a:schemeClr val="tx2">
              <a:lumMod val="40000"/>
              <a:lumOff val="60000"/>
            </a:schemeClr>
          </a:solidFill>
          <a:ln w="9525">
            <a:solidFill>
              <a:schemeClr val="accent1"/>
            </a:solidFill>
            <a:miter lim="800000"/>
            <a:headEnd/>
            <a:tailEnd/>
          </a:ln>
          <a:effectLst/>
        </p:spPr>
        <p:txBody>
          <a:bodyPr wrap="none">
            <a:spAutoFit/>
          </a:bodyPr>
          <a:lstStyle/>
          <a:p>
            <a:r>
              <a:rPr lang="it-IT" sz="3600" b="1" dirty="0">
                <a:solidFill>
                  <a:schemeClr val="bg1"/>
                </a:solidFill>
                <a:effectLst>
                  <a:outerShdw blurRad="38100" dist="38100" dir="2700000" algn="tl">
                    <a:srgbClr val="000000"/>
                  </a:outerShdw>
                </a:effectLst>
                <a:latin typeface="+mj-lt"/>
              </a:rPr>
              <a:t>Profilo </a:t>
            </a:r>
          </a:p>
          <a:p>
            <a:r>
              <a:rPr lang="it-IT" sz="3600" b="1" dirty="0">
                <a:solidFill>
                  <a:schemeClr val="bg1"/>
                </a:solidFill>
                <a:effectLst>
                  <a:outerShdw blurRad="38100" dist="38100" dir="2700000" algn="tl">
                    <a:srgbClr val="000000"/>
                  </a:outerShdw>
                </a:effectLst>
                <a:latin typeface="+mj-lt"/>
              </a:rPr>
              <a:t>anteriore</a:t>
            </a:r>
          </a:p>
        </p:txBody>
      </p:sp>
      <p:sp>
        <p:nvSpPr>
          <p:cNvPr id="17" name="Rectangle 11"/>
          <p:cNvSpPr>
            <a:spLocks noChangeArrowheads="1"/>
          </p:cNvSpPr>
          <p:nvPr/>
        </p:nvSpPr>
        <p:spPr bwMode="auto">
          <a:xfrm>
            <a:off x="0" y="2276872"/>
            <a:ext cx="3563938" cy="3970318"/>
          </a:xfrm>
          <a:prstGeom prst="rect">
            <a:avLst/>
          </a:prstGeom>
          <a:noFill/>
          <a:ln w="9525">
            <a:noFill/>
            <a:miter lim="800000"/>
            <a:headEnd/>
            <a:tailEnd/>
          </a:ln>
          <a:effectLst/>
        </p:spPr>
        <p:txBody>
          <a:bodyPr>
            <a:spAutoFit/>
          </a:bodyPr>
          <a:lstStyle/>
          <a:p>
            <a:r>
              <a:rPr lang="it-IT" sz="2800" b="1" dirty="0">
                <a:latin typeface="+mj-lt"/>
              </a:rPr>
              <a:t>- Carico  mediale </a:t>
            </a:r>
          </a:p>
          <a:p>
            <a:r>
              <a:rPr lang="it-IT" sz="2800" b="1" dirty="0">
                <a:latin typeface="+mj-lt"/>
              </a:rPr>
              <a:t>- </a:t>
            </a:r>
            <a:r>
              <a:rPr lang="it-IT" sz="2800" b="1" dirty="0" err="1">
                <a:latin typeface="+mj-lt"/>
              </a:rPr>
              <a:t>Avampiede</a:t>
            </a:r>
            <a:r>
              <a:rPr lang="it-IT" sz="2800" b="1" dirty="0">
                <a:latin typeface="+mj-lt"/>
              </a:rPr>
              <a:t> </a:t>
            </a:r>
            <a:r>
              <a:rPr lang="it-IT" sz="2800" b="1" dirty="0" err="1">
                <a:latin typeface="+mj-lt"/>
              </a:rPr>
              <a:t>supinato</a:t>
            </a:r>
            <a:r>
              <a:rPr lang="it-IT" sz="2800" b="1" dirty="0">
                <a:latin typeface="+mj-lt"/>
              </a:rPr>
              <a:t>, </a:t>
            </a:r>
            <a:r>
              <a:rPr lang="it-IT" sz="2800" b="1" dirty="0" err="1">
                <a:latin typeface="+mj-lt"/>
              </a:rPr>
              <a:t>abdotto</a:t>
            </a:r>
            <a:r>
              <a:rPr lang="it-IT" sz="2800" b="1" dirty="0">
                <a:latin typeface="+mj-lt"/>
              </a:rPr>
              <a:t>, in valgo (+++ alluce) </a:t>
            </a:r>
          </a:p>
          <a:p>
            <a:pPr>
              <a:buFontTx/>
              <a:buChar char="-"/>
            </a:pPr>
            <a:r>
              <a:rPr lang="it-IT" sz="2800" b="1" dirty="0">
                <a:latin typeface="+mj-lt"/>
              </a:rPr>
              <a:t> Unghia dell'alluce ruota </a:t>
            </a:r>
            <a:r>
              <a:rPr lang="it-IT" sz="2800" b="1" dirty="0" err="1">
                <a:latin typeface="+mj-lt"/>
              </a:rPr>
              <a:t>medialmente</a:t>
            </a:r>
            <a:endParaRPr lang="it-IT" sz="2800" b="1" dirty="0">
              <a:latin typeface="+mj-lt"/>
            </a:endParaRPr>
          </a:p>
          <a:p>
            <a:pPr>
              <a:buFontTx/>
              <a:buChar char="-"/>
            </a:pPr>
            <a:r>
              <a:rPr lang="it-IT" sz="2800" b="1" dirty="0">
                <a:latin typeface="+mj-lt"/>
              </a:rPr>
              <a:t> </a:t>
            </a:r>
            <a:r>
              <a:rPr lang="it-IT" sz="2800" b="1" dirty="0" err="1">
                <a:latin typeface="+mj-lt"/>
              </a:rPr>
              <a:t>Intrarotazione</a:t>
            </a:r>
            <a:r>
              <a:rPr lang="it-IT" sz="2800" b="1" dirty="0">
                <a:latin typeface="+mj-lt"/>
              </a:rPr>
              <a:t> tibiale  </a:t>
            </a:r>
          </a:p>
          <a:p>
            <a:pPr>
              <a:buFontTx/>
              <a:buChar char="-"/>
            </a:pPr>
            <a:r>
              <a:rPr lang="it-IT" sz="2800" b="1" dirty="0">
                <a:latin typeface="+mj-lt"/>
              </a:rPr>
              <a:t> Strabismo rotuleo convergente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ESAME OBIETTIVO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18" name="Picture 4" descr="piede piatto 038"/>
          <p:cNvPicPr>
            <a:picLocks noChangeAspect="1" noChangeArrowheads="1"/>
          </p:cNvPicPr>
          <p:nvPr/>
        </p:nvPicPr>
        <p:blipFill>
          <a:blip r:embed="rId4" cstate="email"/>
          <a:srcRect/>
          <a:stretch>
            <a:fillRect/>
          </a:stretch>
        </p:blipFill>
        <p:spPr bwMode="auto">
          <a:xfrm>
            <a:off x="4788024" y="1628800"/>
            <a:ext cx="4042856" cy="4753397"/>
          </a:xfrm>
          <a:prstGeom prst="rect">
            <a:avLst/>
          </a:prstGeom>
          <a:noFill/>
          <a:ln w="38100">
            <a:solidFill>
              <a:srgbClr val="339966"/>
            </a:solidFill>
            <a:miter lim="800000"/>
            <a:headEnd/>
            <a:tailEnd/>
          </a:ln>
        </p:spPr>
      </p:pic>
      <p:sp>
        <p:nvSpPr>
          <p:cNvPr id="19" name="Line 7"/>
          <p:cNvSpPr>
            <a:spLocks noChangeShapeType="1"/>
          </p:cNvSpPr>
          <p:nvPr/>
        </p:nvSpPr>
        <p:spPr bwMode="auto">
          <a:xfrm>
            <a:off x="5652120" y="2348880"/>
            <a:ext cx="0" cy="3672408"/>
          </a:xfrm>
          <a:prstGeom prst="line">
            <a:avLst/>
          </a:prstGeom>
          <a:noFill/>
          <a:ln w="38100">
            <a:solidFill>
              <a:srgbClr val="33CC33"/>
            </a:solidFill>
            <a:round/>
            <a:headEnd/>
            <a:tailEnd/>
          </a:ln>
          <a:effectLst/>
        </p:spPr>
        <p:txBody>
          <a:bodyPr/>
          <a:lstStyle/>
          <a:p>
            <a:endParaRPr lang="it-IT"/>
          </a:p>
        </p:txBody>
      </p:sp>
      <p:sp>
        <p:nvSpPr>
          <p:cNvPr id="20" name="Line 8"/>
          <p:cNvSpPr>
            <a:spLocks noChangeShapeType="1"/>
          </p:cNvSpPr>
          <p:nvPr/>
        </p:nvSpPr>
        <p:spPr bwMode="auto">
          <a:xfrm flipH="1">
            <a:off x="5292080" y="5229200"/>
            <a:ext cx="360363" cy="720725"/>
          </a:xfrm>
          <a:prstGeom prst="line">
            <a:avLst/>
          </a:prstGeom>
          <a:noFill/>
          <a:ln w="38100">
            <a:solidFill>
              <a:srgbClr val="33CC33"/>
            </a:solidFill>
            <a:round/>
            <a:headEnd/>
            <a:tailEnd/>
          </a:ln>
          <a:effectLst/>
        </p:spPr>
        <p:txBody>
          <a:bodyPr/>
          <a:lstStyle/>
          <a:p>
            <a:endParaRPr lang="it-IT"/>
          </a:p>
        </p:txBody>
      </p:sp>
      <p:sp>
        <p:nvSpPr>
          <p:cNvPr id="21" name="Rectangle 5"/>
          <p:cNvSpPr>
            <a:spLocks noChangeArrowheads="1"/>
          </p:cNvSpPr>
          <p:nvPr/>
        </p:nvSpPr>
        <p:spPr bwMode="auto">
          <a:xfrm>
            <a:off x="2911681" y="1484784"/>
            <a:ext cx="2164375" cy="1200329"/>
          </a:xfrm>
          <a:prstGeom prst="rect">
            <a:avLst/>
          </a:prstGeom>
          <a:solidFill>
            <a:schemeClr val="tx2">
              <a:lumMod val="40000"/>
              <a:lumOff val="60000"/>
            </a:schemeClr>
          </a:solidFill>
          <a:ln w="9525">
            <a:solidFill>
              <a:schemeClr val="accent1"/>
            </a:solidFill>
            <a:miter lim="800000"/>
            <a:headEnd/>
            <a:tailEnd/>
          </a:ln>
          <a:effectLst/>
        </p:spPr>
        <p:txBody>
          <a:bodyPr wrap="none">
            <a:spAutoFit/>
          </a:bodyPr>
          <a:lstStyle/>
          <a:p>
            <a:r>
              <a:rPr lang="it-IT" sz="3600" b="1" dirty="0">
                <a:solidFill>
                  <a:schemeClr val="bg1"/>
                </a:solidFill>
                <a:effectLst>
                  <a:outerShdw blurRad="38100" dist="38100" dir="2700000" algn="tl">
                    <a:srgbClr val="000000"/>
                  </a:outerShdw>
                </a:effectLst>
                <a:latin typeface="+mj-lt"/>
              </a:rPr>
              <a:t>Profilo </a:t>
            </a:r>
          </a:p>
          <a:p>
            <a:r>
              <a:rPr lang="it-IT" sz="3600" b="1" dirty="0" smtClean="0">
                <a:solidFill>
                  <a:schemeClr val="bg1"/>
                </a:solidFill>
                <a:effectLst>
                  <a:outerShdw blurRad="38100" dist="38100" dir="2700000" algn="tl">
                    <a:srgbClr val="000000"/>
                  </a:outerShdw>
                </a:effectLst>
                <a:latin typeface="+mj-lt"/>
              </a:rPr>
              <a:t>posteriore</a:t>
            </a:r>
            <a:endParaRPr lang="it-IT" sz="3600" b="1" dirty="0">
              <a:solidFill>
                <a:schemeClr val="bg1"/>
              </a:solidFill>
              <a:effectLst>
                <a:outerShdw blurRad="38100" dist="38100" dir="2700000" algn="tl">
                  <a:srgbClr val="000000"/>
                </a:outerShdw>
              </a:effectLst>
              <a:latin typeface="+mj-lt"/>
            </a:endParaRPr>
          </a:p>
        </p:txBody>
      </p:sp>
      <p:sp>
        <p:nvSpPr>
          <p:cNvPr id="22" name="Rettangolo 21"/>
          <p:cNvSpPr/>
          <p:nvPr/>
        </p:nvSpPr>
        <p:spPr>
          <a:xfrm>
            <a:off x="0" y="2708920"/>
            <a:ext cx="4572000" cy="3539430"/>
          </a:xfrm>
          <a:prstGeom prst="rect">
            <a:avLst/>
          </a:prstGeom>
        </p:spPr>
        <p:txBody>
          <a:bodyPr>
            <a:spAutoFit/>
          </a:bodyPr>
          <a:lstStyle/>
          <a:p>
            <a:r>
              <a:rPr lang="it-IT" sz="2800" b="1" dirty="0" smtClean="0">
                <a:latin typeface="+mj-lt"/>
              </a:rPr>
              <a:t>- Carico  mediale (pronazione)</a:t>
            </a:r>
          </a:p>
          <a:p>
            <a:r>
              <a:rPr lang="it-IT" sz="2800" b="1" dirty="0" smtClean="0">
                <a:latin typeface="+mj-lt"/>
              </a:rPr>
              <a:t>- Bordo esterno del piede quasi sollevato, privo di carico </a:t>
            </a:r>
          </a:p>
          <a:p>
            <a:r>
              <a:rPr lang="it-IT" sz="2800" b="1" dirty="0" smtClean="0">
                <a:latin typeface="+mj-lt"/>
              </a:rPr>
              <a:t>- </a:t>
            </a:r>
            <a:r>
              <a:rPr lang="it-IT" sz="2800" b="1" dirty="0" err="1" smtClean="0">
                <a:latin typeface="+mj-lt"/>
              </a:rPr>
              <a:t>Avampiede</a:t>
            </a:r>
            <a:r>
              <a:rPr lang="it-IT" sz="2800" b="1" dirty="0" smtClean="0">
                <a:latin typeface="+mj-lt"/>
              </a:rPr>
              <a:t> sporge lateralmente (“regola delle troppe dita esterne”)</a:t>
            </a:r>
            <a:endParaRPr lang="it-IT" sz="28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ESAME OBIETTIVO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11" name="Picture 2" descr="11ø (2)"/>
          <p:cNvPicPr>
            <a:picLocks noChangeAspect="1" noChangeArrowheads="1"/>
          </p:cNvPicPr>
          <p:nvPr/>
        </p:nvPicPr>
        <p:blipFill>
          <a:blip r:embed="rId4" cstate="email"/>
          <a:srcRect/>
          <a:stretch>
            <a:fillRect/>
          </a:stretch>
        </p:blipFill>
        <p:spPr bwMode="auto">
          <a:xfrm>
            <a:off x="4572000" y="2924944"/>
            <a:ext cx="4321175" cy="3168650"/>
          </a:xfrm>
          <a:prstGeom prst="rect">
            <a:avLst/>
          </a:prstGeom>
          <a:noFill/>
          <a:ln w="38100">
            <a:solidFill>
              <a:srgbClr val="FF9900"/>
            </a:solidFill>
            <a:miter lim="800000"/>
            <a:headEnd/>
            <a:tailEnd/>
          </a:ln>
        </p:spPr>
      </p:pic>
      <p:sp>
        <p:nvSpPr>
          <p:cNvPr id="12" name="Rectangle 5"/>
          <p:cNvSpPr>
            <a:spLocks noChangeArrowheads="1"/>
          </p:cNvSpPr>
          <p:nvPr/>
        </p:nvSpPr>
        <p:spPr bwMode="auto">
          <a:xfrm>
            <a:off x="3275856" y="1916832"/>
            <a:ext cx="1728358" cy="1200329"/>
          </a:xfrm>
          <a:prstGeom prst="rect">
            <a:avLst/>
          </a:prstGeom>
          <a:solidFill>
            <a:schemeClr val="tx2">
              <a:lumMod val="40000"/>
              <a:lumOff val="60000"/>
            </a:schemeClr>
          </a:solidFill>
          <a:ln w="9525">
            <a:solidFill>
              <a:schemeClr val="accent1"/>
            </a:solidFill>
            <a:miter lim="800000"/>
            <a:headEnd/>
            <a:tailEnd/>
          </a:ln>
          <a:effectLst/>
        </p:spPr>
        <p:txBody>
          <a:bodyPr wrap="none">
            <a:spAutoFit/>
          </a:bodyPr>
          <a:lstStyle/>
          <a:p>
            <a:r>
              <a:rPr lang="it-IT" sz="3600" b="1" dirty="0">
                <a:solidFill>
                  <a:schemeClr val="bg1"/>
                </a:solidFill>
                <a:effectLst>
                  <a:outerShdw blurRad="38100" dist="38100" dir="2700000" algn="tl">
                    <a:srgbClr val="000000"/>
                  </a:outerShdw>
                </a:effectLst>
                <a:latin typeface="+mj-lt"/>
              </a:rPr>
              <a:t>Profilo </a:t>
            </a:r>
          </a:p>
          <a:p>
            <a:r>
              <a:rPr lang="it-IT" sz="3600" b="1" dirty="0" smtClean="0">
                <a:solidFill>
                  <a:schemeClr val="bg1"/>
                </a:solidFill>
                <a:effectLst>
                  <a:outerShdw blurRad="38100" dist="38100" dir="2700000" algn="tl">
                    <a:srgbClr val="000000"/>
                  </a:outerShdw>
                </a:effectLst>
                <a:latin typeface="+mj-lt"/>
              </a:rPr>
              <a:t>mediale</a:t>
            </a:r>
            <a:endParaRPr lang="it-IT" sz="3600" b="1" dirty="0">
              <a:solidFill>
                <a:schemeClr val="bg1"/>
              </a:solidFill>
              <a:effectLst>
                <a:outerShdw blurRad="38100" dist="38100" dir="2700000" algn="tl">
                  <a:srgbClr val="000000"/>
                </a:outerShdw>
              </a:effectLst>
              <a:latin typeface="+mj-lt"/>
            </a:endParaRPr>
          </a:p>
        </p:txBody>
      </p:sp>
      <p:sp>
        <p:nvSpPr>
          <p:cNvPr id="13" name="Rectangle 5"/>
          <p:cNvSpPr>
            <a:spLocks noChangeArrowheads="1"/>
          </p:cNvSpPr>
          <p:nvPr/>
        </p:nvSpPr>
        <p:spPr bwMode="auto">
          <a:xfrm>
            <a:off x="0" y="3140968"/>
            <a:ext cx="4572000" cy="3108543"/>
          </a:xfrm>
          <a:prstGeom prst="rect">
            <a:avLst/>
          </a:prstGeom>
          <a:noFill/>
          <a:ln w="9525">
            <a:noFill/>
            <a:miter lim="800000"/>
            <a:headEnd/>
            <a:tailEnd/>
          </a:ln>
          <a:effectLst/>
        </p:spPr>
        <p:txBody>
          <a:bodyPr>
            <a:spAutoFit/>
          </a:bodyPr>
          <a:lstStyle/>
          <a:p>
            <a:r>
              <a:rPr lang="it-IT" sz="2800" b="1" dirty="0">
                <a:latin typeface="+mj-lt"/>
              </a:rPr>
              <a:t>- Riduzione/scomparsa volta plantare</a:t>
            </a:r>
          </a:p>
          <a:p>
            <a:r>
              <a:rPr lang="it-IT" sz="2800" b="1" dirty="0">
                <a:latin typeface="+mj-lt"/>
              </a:rPr>
              <a:t>- La testa dell'astragalo sporge </a:t>
            </a:r>
            <a:r>
              <a:rPr lang="it-IT" sz="2800" b="1" dirty="0" err="1">
                <a:latin typeface="+mj-lt"/>
              </a:rPr>
              <a:t>medialmente</a:t>
            </a:r>
            <a:r>
              <a:rPr lang="it-IT" sz="2800" b="1" dirty="0">
                <a:latin typeface="+mj-lt"/>
              </a:rPr>
              <a:t> (“doppio malleolo”), a volte anche lo scafoide (“terzo malleolo”)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CasellaDiTesto 7"/>
          <p:cNvSpPr txBox="1"/>
          <p:nvPr/>
        </p:nvSpPr>
        <p:spPr>
          <a:xfrm>
            <a:off x="1187624" y="1340768"/>
            <a:ext cx="3096344" cy="800219"/>
          </a:xfrm>
          <a:prstGeom prst="rect">
            <a:avLst/>
          </a:prstGeom>
          <a:noFill/>
        </p:spPr>
        <p:txBody>
          <a:bodyPr wrap="square" rtlCol="0">
            <a:spAutoFit/>
          </a:bodyPr>
          <a:lstStyle/>
          <a:p>
            <a:r>
              <a:rPr lang="it-IT" sz="2800" b="1" dirty="0" smtClean="0">
                <a:latin typeface="+mj-lt"/>
              </a:rPr>
              <a:t>RX DORSO PLATARE</a:t>
            </a:r>
          </a:p>
          <a:p>
            <a:endParaRPr lang="it-IT" dirty="0"/>
          </a:p>
        </p:txBody>
      </p:sp>
      <p:pic>
        <p:nvPicPr>
          <p:cNvPr id="10" name="Picture 4" descr="Senza nome-scandito-07"/>
          <p:cNvPicPr>
            <a:picLocks noChangeAspect="1" noChangeArrowheads="1"/>
          </p:cNvPicPr>
          <p:nvPr/>
        </p:nvPicPr>
        <p:blipFill>
          <a:blip r:embed="rId4" cstate="email"/>
          <a:srcRect/>
          <a:stretch>
            <a:fillRect/>
          </a:stretch>
        </p:blipFill>
        <p:spPr bwMode="auto">
          <a:xfrm>
            <a:off x="2555776" y="2060848"/>
            <a:ext cx="4032250" cy="4294188"/>
          </a:xfrm>
          <a:prstGeom prst="rect">
            <a:avLst/>
          </a:prstGeom>
          <a:noFill/>
        </p:spPr>
      </p:pic>
      <p:sp>
        <p:nvSpPr>
          <p:cNvPr id="11" name="Text Box 10"/>
          <p:cNvSpPr txBox="1">
            <a:spLocks noChangeArrowheads="1"/>
          </p:cNvSpPr>
          <p:nvPr/>
        </p:nvSpPr>
        <p:spPr bwMode="auto">
          <a:xfrm>
            <a:off x="6804248" y="2924944"/>
            <a:ext cx="1512888" cy="366713"/>
          </a:xfrm>
          <a:prstGeom prst="rect">
            <a:avLst/>
          </a:prstGeom>
          <a:noFill/>
          <a:ln w="9525">
            <a:noFill/>
            <a:miter lim="800000"/>
            <a:headEnd/>
            <a:tailEnd/>
          </a:ln>
          <a:effectLst/>
        </p:spPr>
        <p:txBody>
          <a:bodyPr>
            <a:spAutoFit/>
          </a:bodyPr>
          <a:lstStyle/>
          <a:p>
            <a:pPr>
              <a:spcBef>
                <a:spcPct val="50000"/>
              </a:spcBef>
            </a:pPr>
            <a:r>
              <a:rPr lang="it-IT" b="1" dirty="0" err="1">
                <a:solidFill>
                  <a:srgbClr val="002060"/>
                </a:solidFill>
                <a:latin typeface="+mj-lt"/>
              </a:rPr>
              <a:t>V.N.</a:t>
            </a:r>
            <a:r>
              <a:rPr lang="it-IT" b="1" dirty="0">
                <a:solidFill>
                  <a:srgbClr val="002060"/>
                </a:solidFill>
                <a:latin typeface="+mj-lt"/>
              </a:rPr>
              <a:t>  &lt;25°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CasellaDiTesto 7"/>
          <p:cNvSpPr txBox="1"/>
          <p:nvPr/>
        </p:nvSpPr>
        <p:spPr>
          <a:xfrm>
            <a:off x="1187624" y="1340768"/>
            <a:ext cx="3096344" cy="800219"/>
          </a:xfrm>
          <a:prstGeom prst="rect">
            <a:avLst/>
          </a:prstGeom>
          <a:noFill/>
        </p:spPr>
        <p:txBody>
          <a:bodyPr wrap="square" rtlCol="0">
            <a:spAutoFit/>
          </a:bodyPr>
          <a:lstStyle/>
          <a:p>
            <a:r>
              <a:rPr lang="it-IT" sz="2800" b="1" dirty="0" smtClean="0">
                <a:latin typeface="+mj-lt"/>
              </a:rPr>
              <a:t>RX DORSO PLATARE</a:t>
            </a:r>
          </a:p>
          <a:p>
            <a:endParaRPr lang="it-IT" dirty="0"/>
          </a:p>
        </p:txBody>
      </p:sp>
      <p:pic>
        <p:nvPicPr>
          <p:cNvPr id="9" name="Picture 5"/>
          <p:cNvPicPr>
            <a:picLocks noChangeAspect="1" noChangeArrowheads="1"/>
          </p:cNvPicPr>
          <p:nvPr/>
        </p:nvPicPr>
        <p:blipFill>
          <a:blip r:embed="rId4" cstate="email"/>
          <a:srcRect/>
          <a:stretch>
            <a:fillRect/>
          </a:stretch>
        </p:blipFill>
        <p:spPr bwMode="auto">
          <a:xfrm>
            <a:off x="2843808" y="1916832"/>
            <a:ext cx="3424382" cy="4437112"/>
          </a:xfrm>
          <a:prstGeom prst="rect">
            <a:avLst/>
          </a:prstGeom>
          <a:noFill/>
          <a:ln w="9525">
            <a:noFill/>
            <a:miter lim="800000"/>
            <a:headEnd/>
            <a:tailEnd/>
          </a:ln>
          <a:effectLst/>
        </p:spPr>
      </p:pic>
      <p:sp>
        <p:nvSpPr>
          <p:cNvPr id="12" name="Line 6"/>
          <p:cNvSpPr>
            <a:spLocks noChangeShapeType="1"/>
          </p:cNvSpPr>
          <p:nvPr/>
        </p:nvSpPr>
        <p:spPr bwMode="auto">
          <a:xfrm>
            <a:off x="4644008" y="4653136"/>
            <a:ext cx="864270" cy="1700808"/>
          </a:xfrm>
          <a:prstGeom prst="line">
            <a:avLst/>
          </a:prstGeom>
          <a:noFill/>
          <a:ln w="50800">
            <a:solidFill>
              <a:srgbClr val="FF0000"/>
            </a:solidFill>
            <a:round/>
            <a:headEnd/>
            <a:tailEnd/>
          </a:ln>
          <a:effectLst/>
        </p:spPr>
        <p:txBody>
          <a:bodyPr/>
          <a:lstStyle/>
          <a:p>
            <a:endParaRPr lang="it-IT"/>
          </a:p>
        </p:txBody>
      </p:sp>
      <p:sp>
        <p:nvSpPr>
          <p:cNvPr id="13" name="Line 7"/>
          <p:cNvSpPr>
            <a:spLocks noChangeShapeType="1"/>
          </p:cNvSpPr>
          <p:nvPr/>
        </p:nvSpPr>
        <p:spPr bwMode="auto">
          <a:xfrm flipV="1">
            <a:off x="5580113" y="4437112"/>
            <a:ext cx="216024" cy="1916460"/>
          </a:xfrm>
          <a:prstGeom prst="line">
            <a:avLst/>
          </a:prstGeom>
          <a:noFill/>
          <a:ln w="50800">
            <a:solidFill>
              <a:srgbClr val="FF0000"/>
            </a:solidFill>
            <a:round/>
            <a:headEnd/>
            <a:tailEnd/>
          </a:ln>
          <a:effectLst/>
        </p:spPr>
        <p:txBody>
          <a:bodyPr/>
          <a:lstStyle/>
          <a:p>
            <a:endParaRPr lang="it-IT"/>
          </a:p>
        </p:txBody>
      </p:sp>
      <p:sp>
        <p:nvSpPr>
          <p:cNvPr id="14" name="Text Box 9"/>
          <p:cNvSpPr txBox="1">
            <a:spLocks noChangeArrowheads="1"/>
          </p:cNvSpPr>
          <p:nvPr/>
        </p:nvSpPr>
        <p:spPr bwMode="auto">
          <a:xfrm>
            <a:off x="5148064" y="5013176"/>
            <a:ext cx="504825" cy="396875"/>
          </a:xfrm>
          <a:prstGeom prst="rect">
            <a:avLst/>
          </a:prstGeom>
          <a:noFill/>
          <a:ln w="9525">
            <a:noFill/>
            <a:miter lim="800000"/>
            <a:headEnd/>
            <a:tailEnd/>
          </a:ln>
          <a:effectLst/>
        </p:spPr>
        <p:txBody>
          <a:bodyPr>
            <a:spAutoFit/>
          </a:bodyPr>
          <a:lstStyle/>
          <a:p>
            <a:pPr>
              <a:spcBef>
                <a:spcPct val="50000"/>
              </a:spcBef>
            </a:pPr>
            <a:r>
              <a:rPr lang="it-IT" sz="2000" b="1" dirty="0">
                <a:solidFill>
                  <a:srgbClr val="800000"/>
                </a:solidFill>
              </a:rPr>
              <a:t>32°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717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sp>
        <p:nvSpPr>
          <p:cNvPr id="6" name="Titolo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DEFINIZIONE</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Segnaposto contenuto 2"/>
          <p:cNvSpPr txBox="1">
            <a:spLocks/>
          </p:cNvSpPr>
          <p:nvPr/>
        </p:nvSpPr>
        <p:spPr bwMode="auto">
          <a:xfrm>
            <a:off x="457200" y="2428868"/>
            <a:ext cx="8229600" cy="3697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sz="3200" b="1" i="1" dirty="0"/>
          </a:p>
        </p:txBody>
      </p:sp>
      <p:pic>
        <p:nvPicPr>
          <p:cNvPr id="12" name="Immagine 11" descr="definizione.jpg"/>
          <p:cNvPicPr>
            <a:picLocks noChangeAspect="1"/>
          </p:cNvPicPr>
          <p:nvPr/>
        </p:nvPicPr>
        <p:blipFill>
          <a:blip r:embed="rId3" cstate="email"/>
          <a:stretch>
            <a:fillRect/>
          </a:stretch>
        </p:blipFill>
        <p:spPr>
          <a:xfrm>
            <a:off x="18670" y="1546753"/>
            <a:ext cx="9125330" cy="4906584"/>
          </a:xfrm>
          <a:prstGeom prst="rect">
            <a:avLst/>
          </a:prstGeom>
        </p:spPr>
      </p:pic>
      <p:sp>
        <p:nvSpPr>
          <p:cNvPr id="13" name="CasellaDiTesto 12"/>
          <p:cNvSpPr txBox="1"/>
          <p:nvPr/>
        </p:nvSpPr>
        <p:spPr>
          <a:xfrm>
            <a:off x="1943200" y="3861048"/>
            <a:ext cx="7200800" cy="1569660"/>
          </a:xfrm>
          <a:prstGeom prst="rect">
            <a:avLst/>
          </a:prstGeom>
          <a:noFill/>
        </p:spPr>
        <p:txBody>
          <a:bodyPr wrap="square" rtlCol="0">
            <a:spAutoFit/>
          </a:bodyPr>
          <a:lstStyle/>
          <a:p>
            <a:r>
              <a:rPr lang="it-IT" sz="3200" b="1" i="1" dirty="0" smtClean="0">
                <a:latin typeface="+mn-lt"/>
              </a:rPr>
              <a:t>“DEFORMITÀ ACCOMUNATE DALLA RIDUZIONE O DALLA SCOMPARSA DELLA VOLTA PLANTARE”</a:t>
            </a:r>
            <a:endParaRPr lang="it-IT" sz="3200" b="1" i="1" dirty="0">
              <a:latin typeface="+mn-lt"/>
            </a:endParaRPr>
          </a:p>
        </p:txBody>
      </p:sp>
      <p:pic>
        <p:nvPicPr>
          <p:cNvPr id="14" name="Immagine 4" descr="images.jpg"/>
          <p:cNvPicPr>
            <a:picLocks noChangeAspect="1"/>
          </p:cNvPicPr>
          <p:nvPr/>
        </p:nvPicPr>
        <p:blipFill>
          <a:blip r:embed="rId4" cstate="email"/>
          <a:srcRect/>
          <a:stretch>
            <a:fillRect/>
          </a:stretch>
        </p:blipFill>
        <p:spPr bwMode="auto">
          <a:xfrm>
            <a:off x="0" y="476250"/>
            <a:ext cx="12954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CasellaDiTesto 7"/>
          <p:cNvSpPr txBox="1"/>
          <p:nvPr/>
        </p:nvSpPr>
        <p:spPr>
          <a:xfrm>
            <a:off x="611560" y="1988840"/>
            <a:ext cx="3096344" cy="800219"/>
          </a:xfrm>
          <a:prstGeom prst="rect">
            <a:avLst/>
          </a:prstGeom>
          <a:noFill/>
        </p:spPr>
        <p:txBody>
          <a:bodyPr wrap="square" rtlCol="0">
            <a:spAutoFit/>
          </a:bodyPr>
          <a:lstStyle/>
          <a:p>
            <a:r>
              <a:rPr lang="it-IT" sz="2800" b="1" dirty="0" smtClean="0">
                <a:latin typeface="+mj-lt"/>
              </a:rPr>
              <a:t>RADIOGRAFIA</a:t>
            </a:r>
          </a:p>
          <a:p>
            <a:endParaRPr lang="it-IT" dirty="0"/>
          </a:p>
        </p:txBody>
      </p:sp>
      <p:pic>
        <p:nvPicPr>
          <p:cNvPr id="10" name="Picture 4"/>
          <p:cNvPicPr>
            <a:picLocks noChangeAspect="1" noChangeArrowheads="1"/>
          </p:cNvPicPr>
          <p:nvPr/>
        </p:nvPicPr>
        <p:blipFill>
          <a:blip r:embed="rId4" cstate="email"/>
          <a:srcRect/>
          <a:stretch>
            <a:fillRect/>
          </a:stretch>
        </p:blipFill>
        <p:spPr bwMode="auto">
          <a:xfrm>
            <a:off x="755576" y="2403160"/>
            <a:ext cx="7488634" cy="4122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CasellaDiTesto 7"/>
          <p:cNvSpPr txBox="1"/>
          <p:nvPr/>
        </p:nvSpPr>
        <p:spPr>
          <a:xfrm>
            <a:off x="1115616" y="1340768"/>
            <a:ext cx="3096344" cy="800219"/>
          </a:xfrm>
          <a:prstGeom prst="rect">
            <a:avLst/>
          </a:prstGeom>
          <a:noFill/>
        </p:spPr>
        <p:txBody>
          <a:bodyPr wrap="square" rtlCol="0">
            <a:spAutoFit/>
          </a:bodyPr>
          <a:lstStyle/>
          <a:p>
            <a:r>
              <a:rPr lang="it-IT" sz="2800" b="1" dirty="0" smtClean="0">
                <a:latin typeface="+mj-lt"/>
              </a:rPr>
              <a:t>RX LATERALE</a:t>
            </a:r>
          </a:p>
          <a:p>
            <a:endParaRPr lang="it-IT" dirty="0"/>
          </a:p>
        </p:txBody>
      </p:sp>
      <p:pic>
        <p:nvPicPr>
          <p:cNvPr id="9" name="Picture 4"/>
          <p:cNvPicPr>
            <a:picLocks noChangeAspect="1" noChangeArrowheads="1"/>
          </p:cNvPicPr>
          <p:nvPr/>
        </p:nvPicPr>
        <p:blipFill>
          <a:blip r:embed="rId4" cstate="email"/>
          <a:srcRect/>
          <a:stretch>
            <a:fillRect/>
          </a:stretch>
        </p:blipFill>
        <p:spPr bwMode="auto">
          <a:xfrm>
            <a:off x="250825" y="1867413"/>
            <a:ext cx="7489527" cy="4687375"/>
          </a:xfrm>
          <a:prstGeom prst="rect">
            <a:avLst/>
          </a:prstGeom>
          <a:noFill/>
          <a:ln w="38100">
            <a:solidFill>
              <a:srgbClr val="00CCFF"/>
            </a:solidFill>
            <a:miter lim="800000"/>
            <a:headEnd/>
            <a:tailEnd/>
          </a:ln>
          <a:effectLst/>
        </p:spPr>
      </p:pic>
      <p:sp>
        <p:nvSpPr>
          <p:cNvPr id="11" name="Line 5"/>
          <p:cNvSpPr>
            <a:spLocks noChangeShapeType="1"/>
          </p:cNvSpPr>
          <p:nvPr/>
        </p:nvSpPr>
        <p:spPr bwMode="auto">
          <a:xfrm flipH="1">
            <a:off x="899592" y="5445224"/>
            <a:ext cx="1152128" cy="720080"/>
          </a:xfrm>
          <a:prstGeom prst="line">
            <a:avLst/>
          </a:prstGeom>
          <a:noFill/>
          <a:ln w="38100">
            <a:solidFill>
              <a:srgbClr val="33CCCC"/>
            </a:solidFill>
            <a:round/>
            <a:headEnd/>
            <a:tailEnd/>
          </a:ln>
          <a:effectLst/>
        </p:spPr>
        <p:txBody>
          <a:bodyPr/>
          <a:lstStyle/>
          <a:p>
            <a:endParaRPr lang="it-IT"/>
          </a:p>
        </p:txBody>
      </p:sp>
      <p:sp>
        <p:nvSpPr>
          <p:cNvPr id="12" name="Line 6"/>
          <p:cNvSpPr>
            <a:spLocks noChangeShapeType="1"/>
          </p:cNvSpPr>
          <p:nvPr/>
        </p:nvSpPr>
        <p:spPr bwMode="auto">
          <a:xfrm>
            <a:off x="2123728" y="5517232"/>
            <a:ext cx="4176464" cy="720080"/>
          </a:xfrm>
          <a:prstGeom prst="line">
            <a:avLst/>
          </a:prstGeom>
          <a:noFill/>
          <a:ln w="38100">
            <a:solidFill>
              <a:srgbClr val="33CCCC"/>
            </a:solidFill>
            <a:round/>
            <a:headEnd/>
            <a:tailEnd/>
          </a:ln>
          <a:effectLst/>
        </p:spPr>
        <p:txBody>
          <a:bodyPr/>
          <a:lstStyle/>
          <a:p>
            <a:endParaRPr lang="it-IT"/>
          </a:p>
        </p:txBody>
      </p:sp>
      <p:sp>
        <p:nvSpPr>
          <p:cNvPr id="13" name="Text Box 12"/>
          <p:cNvSpPr txBox="1">
            <a:spLocks noChangeArrowheads="1"/>
          </p:cNvSpPr>
          <p:nvPr/>
        </p:nvSpPr>
        <p:spPr bwMode="auto">
          <a:xfrm>
            <a:off x="2339975" y="5661025"/>
            <a:ext cx="863600" cy="396875"/>
          </a:xfrm>
          <a:prstGeom prst="rect">
            <a:avLst/>
          </a:prstGeom>
          <a:noFill/>
          <a:ln w="9525">
            <a:noFill/>
            <a:miter lim="800000"/>
            <a:headEnd/>
            <a:tailEnd/>
          </a:ln>
          <a:effectLst/>
        </p:spPr>
        <p:txBody>
          <a:bodyPr>
            <a:spAutoFit/>
          </a:bodyPr>
          <a:lstStyle/>
          <a:p>
            <a:pPr>
              <a:spcBef>
                <a:spcPct val="50000"/>
              </a:spcBef>
            </a:pPr>
            <a:r>
              <a:rPr lang="it-IT" sz="2000" b="1" dirty="0">
                <a:solidFill>
                  <a:srgbClr val="FF0000"/>
                </a:solidFill>
                <a:latin typeface="+mj-lt"/>
              </a:rPr>
              <a:t>155</a:t>
            </a:r>
            <a:r>
              <a:rPr lang="it-IT" sz="2000" b="1" dirty="0">
                <a:solidFill>
                  <a:srgbClr val="8C158F"/>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CasellaDiTesto 7"/>
          <p:cNvSpPr txBox="1"/>
          <p:nvPr/>
        </p:nvSpPr>
        <p:spPr>
          <a:xfrm>
            <a:off x="4283968" y="1700808"/>
            <a:ext cx="5688632" cy="800219"/>
          </a:xfrm>
          <a:prstGeom prst="rect">
            <a:avLst/>
          </a:prstGeom>
          <a:noFill/>
        </p:spPr>
        <p:txBody>
          <a:bodyPr wrap="square" rtlCol="0">
            <a:spAutoFit/>
          </a:bodyPr>
          <a:lstStyle/>
          <a:p>
            <a:r>
              <a:rPr lang="it-IT" sz="2800" b="1" dirty="0" smtClean="0">
                <a:latin typeface="+mj-lt"/>
              </a:rPr>
              <a:t>PODOBAROMETRIA ELETTRONICA</a:t>
            </a:r>
          </a:p>
          <a:p>
            <a:endParaRPr lang="it-IT" dirty="0"/>
          </a:p>
        </p:txBody>
      </p:sp>
      <p:pic>
        <p:nvPicPr>
          <p:cNvPr id="9" name="Immagine 8" descr="pedana_podobarometrica.jpg"/>
          <p:cNvPicPr>
            <a:picLocks noChangeAspect="1"/>
          </p:cNvPicPr>
          <p:nvPr/>
        </p:nvPicPr>
        <p:blipFill>
          <a:blip r:embed="rId4" cstate="email"/>
          <a:stretch>
            <a:fillRect/>
          </a:stretch>
        </p:blipFill>
        <p:spPr>
          <a:xfrm>
            <a:off x="467544" y="1700808"/>
            <a:ext cx="3793584" cy="47236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1331640" y="2564904"/>
            <a:ext cx="3816424" cy="769441"/>
          </a:xfrm>
          <a:prstGeom prst="rect">
            <a:avLst/>
          </a:prstGeom>
          <a:solidFill>
            <a:schemeClr val="tx2">
              <a:lumMod val="40000"/>
              <a:lumOff val="60000"/>
            </a:schemeClr>
          </a:solidFill>
          <a:ln>
            <a:solidFill>
              <a:schemeClr val="accent1"/>
            </a:solidFill>
          </a:ln>
        </p:spPr>
        <p:txBody>
          <a:bodyPr wrap="square" rtlCol="0">
            <a:spAutoFit/>
          </a:bodyPr>
          <a:lstStyle/>
          <a:p>
            <a:r>
              <a:rPr lang="it-IT" sz="4400" b="1" dirty="0" smtClean="0">
                <a:solidFill>
                  <a:schemeClr val="bg1"/>
                </a:solidFill>
                <a:latin typeface="+mj-lt"/>
              </a:rPr>
              <a:t>INCRUENTO</a:t>
            </a:r>
            <a:endParaRPr lang="it-IT" sz="4400" b="1" dirty="0">
              <a:solidFill>
                <a:schemeClr val="bg1"/>
              </a:solidFill>
              <a:latin typeface="+mj-lt"/>
            </a:endParaRPr>
          </a:p>
        </p:txBody>
      </p:sp>
      <p:sp>
        <p:nvSpPr>
          <p:cNvPr id="8" name="CasellaDiTesto 7"/>
          <p:cNvSpPr txBox="1"/>
          <p:nvPr/>
        </p:nvSpPr>
        <p:spPr>
          <a:xfrm>
            <a:off x="1331640" y="3933056"/>
            <a:ext cx="3816424" cy="769441"/>
          </a:xfrm>
          <a:prstGeom prst="rect">
            <a:avLst/>
          </a:prstGeom>
          <a:solidFill>
            <a:schemeClr val="tx2">
              <a:lumMod val="40000"/>
              <a:lumOff val="60000"/>
            </a:schemeClr>
          </a:solidFill>
          <a:ln>
            <a:solidFill>
              <a:schemeClr val="accent1"/>
            </a:solidFill>
          </a:ln>
        </p:spPr>
        <p:txBody>
          <a:bodyPr wrap="square" rtlCol="0">
            <a:spAutoFit/>
          </a:bodyPr>
          <a:lstStyle/>
          <a:p>
            <a:r>
              <a:rPr lang="it-IT" sz="4400" b="1" dirty="0" smtClean="0">
                <a:solidFill>
                  <a:schemeClr val="bg1"/>
                </a:solidFill>
                <a:latin typeface="+mj-lt"/>
              </a:rPr>
              <a:t>CRUENTO</a:t>
            </a:r>
            <a:endParaRPr lang="it-IT" sz="4400" b="1" dirty="0">
              <a:solidFill>
                <a:schemeClr val="bg1"/>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TRATTAMENTO INCRUENTO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graphicFrame>
        <p:nvGraphicFramePr>
          <p:cNvPr id="9" name="Diagramma 8"/>
          <p:cNvGraphicFramePr/>
          <p:nvPr/>
        </p:nvGraphicFramePr>
        <p:xfrm>
          <a:off x="1524000" y="1397000"/>
          <a:ext cx="6720408" cy="4408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TRATTAMENTO INCRUENTO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8" name="Immagine 7" descr="plantare levriere.jpg"/>
          <p:cNvPicPr>
            <a:picLocks noChangeAspect="1"/>
          </p:cNvPicPr>
          <p:nvPr/>
        </p:nvPicPr>
        <p:blipFill>
          <a:blip r:embed="rId4" cstate="email"/>
          <a:stretch>
            <a:fillRect/>
          </a:stretch>
        </p:blipFill>
        <p:spPr>
          <a:xfrm>
            <a:off x="1331640" y="1628800"/>
            <a:ext cx="7098818" cy="3672408"/>
          </a:xfrm>
          <a:prstGeom prst="rect">
            <a:avLst/>
          </a:prstGeom>
        </p:spPr>
      </p:pic>
      <p:sp>
        <p:nvSpPr>
          <p:cNvPr id="9" name="CasellaDiTesto 8"/>
          <p:cNvSpPr txBox="1"/>
          <p:nvPr/>
        </p:nvSpPr>
        <p:spPr>
          <a:xfrm>
            <a:off x="2051720" y="5877272"/>
            <a:ext cx="7092280" cy="523220"/>
          </a:xfrm>
          <a:prstGeom prst="rect">
            <a:avLst/>
          </a:prstGeom>
          <a:noFill/>
        </p:spPr>
        <p:txBody>
          <a:bodyPr wrap="square" rtlCol="0">
            <a:spAutoFit/>
          </a:bodyPr>
          <a:lstStyle/>
          <a:p>
            <a:r>
              <a:rPr lang="it-IT" sz="2800" b="1" dirty="0" smtClean="0">
                <a:latin typeface="+mj-lt"/>
              </a:rPr>
              <a:t>PLANTARE RIGIDO </a:t>
            </a:r>
            <a:r>
              <a:rPr lang="it-IT" sz="2800" b="1" dirty="0" err="1" smtClean="0">
                <a:latin typeface="+mj-lt"/>
              </a:rPr>
              <a:t>DI</a:t>
            </a:r>
            <a:r>
              <a:rPr lang="it-IT" sz="2800" b="1" dirty="0" smtClean="0">
                <a:latin typeface="+mj-lt"/>
              </a:rPr>
              <a:t> LEVRIERE</a:t>
            </a:r>
            <a:endParaRPr lang="it-IT" sz="2800" b="1"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8" name="Immagine 7" descr="plantari elastici.jpg"/>
          <p:cNvPicPr>
            <a:picLocks noChangeAspect="1"/>
          </p:cNvPicPr>
          <p:nvPr/>
        </p:nvPicPr>
        <p:blipFill>
          <a:blip r:embed="rId4" cstate="email"/>
          <a:stretch>
            <a:fillRect/>
          </a:stretch>
        </p:blipFill>
        <p:spPr>
          <a:xfrm>
            <a:off x="2051720" y="1412776"/>
            <a:ext cx="4608512" cy="4608512"/>
          </a:xfrm>
          <a:prstGeom prst="rect">
            <a:avLst/>
          </a:prstGeom>
        </p:spPr>
      </p:pic>
      <p:sp>
        <p:nvSpPr>
          <p:cNvPr id="9" name="CasellaDiTesto 8"/>
          <p:cNvSpPr txBox="1"/>
          <p:nvPr/>
        </p:nvSpPr>
        <p:spPr>
          <a:xfrm>
            <a:off x="2051720" y="5877272"/>
            <a:ext cx="7092280" cy="523220"/>
          </a:xfrm>
          <a:prstGeom prst="rect">
            <a:avLst/>
          </a:prstGeom>
          <a:noFill/>
        </p:spPr>
        <p:txBody>
          <a:bodyPr wrap="square" rtlCol="0">
            <a:spAutoFit/>
          </a:bodyPr>
          <a:lstStyle/>
          <a:p>
            <a:r>
              <a:rPr lang="it-IT" sz="2800" dirty="0" smtClean="0">
                <a:latin typeface="+mj-lt"/>
              </a:rPr>
              <a:t>PLANTARI ELASTICI</a:t>
            </a:r>
            <a:endParaRPr lang="it-IT" sz="28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CasellaDiTesto 8"/>
          <p:cNvSpPr txBox="1"/>
          <p:nvPr/>
        </p:nvSpPr>
        <p:spPr>
          <a:xfrm>
            <a:off x="2051720" y="5877272"/>
            <a:ext cx="7092280" cy="369332"/>
          </a:xfrm>
          <a:prstGeom prst="rect">
            <a:avLst/>
          </a:prstGeom>
          <a:noFill/>
        </p:spPr>
        <p:txBody>
          <a:bodyPr wrap="square" rtlCol="0">
            <a:spAutoFit/>
          </a:bodyPr>
          <a:lstStyle/>
          <a:p>
            <a:r>
              <a:rPr lang="it-IT" dirty="0" smtClean="0"/>
              <a:t>PLANTARI A CONCA AVVOLGENTE</a:t>
            </a:r>
            <a:endParaRPr lang="it-IT" dirty="0"/>
          </a:p>
        </p:txBody>
      </p:sp>
      <p:pic>
        <p:nvPicPr>
          <p:cNvPr id="7" name="Immagine 6" descr="plantare a volta avvolgente.jpg"/>
          <p:cNvPicPr>
            <a:picLocks noChangeAspect="1"/>
          </p:cNvPicPr>
          <p:nvPr/>
        </p:nvPicPr>
        <p:blipFill>
          <a:blip r:embed="rId4" cstate="email"/>
          <a:stretch>
            <a:fillRect/>
          </a:stretch>
        </p:blipFill>
        <p:spPr>
          <a:xfrm>
            <a:off x="1403648" y="1765614"/>
            <a:ext cx="6734462" cy="353559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CasellaDiTesto 8"/>
          <p:cNvSpPr txBox="1"/>
          <p:nvPr/>
        </p:nvSpPr>
        <p:spPr>
          <a:xfrm>
            <a:off x="2880320" y="5877273"/>
            <a:ext cx="5076056" cy="461665"/>
          </a:xfrm>
          <a:prstGeom prst="rect">
            <a:avLst/>
          </a:prstGeom>
          <a:noFill/>
        </p:spPr>
        <p:txBody>
          <a:bodyPr wrap="square" rtlCol="0">
            <a:spAutoFit/>
          </a:bodyPr>
          <a:lstStyle/>
          <a:p>
            <a:r>
              <a:rPr lang="it-IT" sz="2400" b="1" dirty="0" smtClean="0">
                <a:latin typeface="+mj-lt"/>
              </a:rPr>
              <a:t>PROTOCOLLI RIABILITATIVI</a:t>
            </a:r>
            <a:endParaRPr lang="it-IT" sz="2400" b="1" dirty="0">
              <a:latin typeface="+mj-lt"/>
            </a:endParaRPr>
          </a:p>
        </p:txBody>
      </p:sp>
      <p:pic>
        <p:nvPicPr>
          <p:cNvPr id="7" name="Immagine 6" descr="esercizi piede piatto.jpg"/>
          <p:cNvPicPr>
            <a:picLocks noChangeAspect="1"/>
          </p:cNvPicPr>
          <p:nvPr/>
        </p:nvPicPr>
        <p:blipFill>
          <a:blip r:embed="rId4" cstate="email"/>
          <a:stretch>
            <a:fillRect/>
          </a:stretch>
        </p:blipFill>
        <p:spPr>
          <a:xfrm>
            <a:off x="1966912" y="1457324"/>
            <a:ext cx="5649600" cy="427593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TRATTAMENTO CRUENTO</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Picture 5" descr="S4200055"/>
          <p:cNvPicPr>
            <a:picLocks noChangeAspect="1" noChangeArrowheads="1"/>
          </p:cNvPicPr>
          <p:nvPr/>
        </p:nvPicPr>
        <p:blipFill>
          <a:blip r:embed="rId4" cstate="email"/>
          <a:srcRect/>
          <a:stretch>
            <a:fillRect/>
          </a:stretch>
        </p:blipFill>
        <p:spPr bwMode="auto">
          <a:xfrm>
            <a:off x="0" y="1772816"/>
            <a:ext cx="4537075" cy="3455987"/>
          </a:xfrm>
          <a:prstGeom prst="rect">
            <a:avLst/>
          </a:prstGeom>
          <a:noFill/>
          <a:ln w="25400">
            <a:solidFill>
              <a:schemeClr val="accent1"/>
            </a:solidFill>
            <a:miter lim="800000"/>
            <a:headEnd/>
            <a:tailEnd/>
          </a:ln>
        </p:spPr>
      </p:pic>
      <p:pic>
        <p:nvPicPr>
          <p:cNvPr id="9" name="Picture 11"/>
          <p:cNvPicPr>
            <a:picLocks noChangeAspect="1" noChangeArrowheads="1"/>
          </p:cNvPicPr>
          <p:nvPr/>
        </p:nvPicPr>
        <p:blipFill>
          <a:blip r:embed="rId5" cstate="email"/>
          <a:srcRect/>
          <a:stretch>
            <a:fillRect/>
          </a:stretch>
        </p:blipFill>
        <p:spPr bwMode="auto">
          <a:xfrm>
            <a:off x="4425817" y="3140968"/>
            <a:ext cx="4718183" cy="2986509"/>
          </a:xfrm>
          <a:prstGeom prst="rect">
            <a:avLst/>
          </a:prstGeom>
          <a:noFill/>
          <a:ln w="25400">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NORMALE</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9" name="Immagine 8" descr="arco plantare.jpg"/>
          <p:cNvPicPr>
            <a:picLocks noChangeAspect="1"/>
          </p:cNvPicPr>
          <p:nvPr/>
        </p:nvPicPr>
        <p:blipFill>
          <a:blip r:embed="rId4" cstate="email"/>
          <a:stretch>
            <a:fillRect/>
          </a:stretch>
        </p:blipFill>
        <p:spPr>
          <a:xfrm>
            <a:off x="5292080" y="2060847"/>
            <a:ext cx="3312368" cy="3194069"/>
          </a:xfrm>
          <a:prstGeom prst="rect">
            <a:avLst/>
          </a:prstGeom>
        </p:spPr>
      </p:pic>
      <p:pic>
        <p:nvPicPr>
          <p:cNvPr id="10" name="Immagine 9" descr="Piede-Intero.jpg"/>
          <p:cNvPicPr>
            <a:picLocks noChangeAspect="1"/>
          </p:cNvPicPr>
          <p:nvPr/>
        </p:nvPicPr>
        <p:blipFill>
          <a:blip r:embed="rId5" cstate="email"/>
          <a:stretch>
            <a:fillRect/>
          </a:stretch>
        </p:blipFill>
        <p:spPr>
          <a:xfrm>
            <a:off x="467544" y="1916832"/>
            <a:ext cx="4752528" cy="409905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PROGNOSI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prognosi piede piatto.jpg"/>
          <p:cNvPicPr>
            <a:picLocks noChangeAspect="1"/>
          </p:cNvPicPr>
          <p:nvPr/>
        </p:nvPicPr>
        <p:blipFill>
          <a:blip r:embed="rId4" cstate="email"/>
          <a:stretch>
            <a:fillRect/>
          </a:stretch>
        </p:blipFill>
        <p:spPr>
          <a:xfrm>
            <a:off x="395536" y="1864811"/>
            <a:ext cx="4249068" cy="4588525"/>
          </a:xfrm>
          <a:prstGeom prst="rect">
            <a:avLst/>
          </a:prstGeom>
        </p:spPr>
      </p:pic>
      <p:sp>
        <p:nvSpPr>
          <p:cNvPr id="9" name="CasellaDiTesto 8"/>
          <p:cNvSpPr txBox="1"/>
          <p:nvPr/>
        </p:nvSpPr>
        <p:spPr>
          <a:xfrm>
            <a:off x="5364088" y="1988840"/>
            <a:ext cx="3024336" cy="1200329"/>
          </a:xfrm>
          <a:prstGeom prst="rect">
            <a:avLst/>
          </a:prstGeom>
          <a:noFill/>
        </p:spPr>
        <p:txBody>
          <a:bodyPr wrap="square" rtlCol="0">
            <a:spAutoFit/>
          </a:bodyPr>
          <a:lstStyle/>
          <a:p>
            <a:r>
              <a:rPr lang="it-IT" dirty="0" smtClean="0"/>
              <a:t>LA PROGNOSI </a:t>
            </a:r>
            <a:r>
              <a:rPr lang="it-IT" dirty="0" err="1" smtClean="0"/>
              <a:t>DI</a:t>
            </a:r>
            <a:r>
              <a:rPr lang="it-IT" dirty="0" smtClean="0"/>
              <a:t> TUTTE LE FORME  TRATTATE IN ETA’ PEDIATRICA E’ BUONA!!!</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EPIDEMIOLOGIA E INCIDENZA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2771800" y="1595021"/>
            <a:ext cx="7560840" cy="5262979"/>
          </a:xfrm>
          <a:prstGeom prst="rect">
            <a:avLst/>
          </a:prstGeom>
          <a:noFill/>
        </p:spPr>
        <p:txBody>
          <a:bodyPr wrap="square" rtlCol="0">
            <a:spAutoFit/>
          </a:bodyPr>
          <a:lstStyle/>
          <a:p>
            <a:r>
              <a:rPr lang="it-IT" sz="2800" b="1" dirty="0" smtClean="0">
                <a:latin typeface="+mj-lt"/>
              </a:rPr>
              <a:t>E’ LA PIU’ FREQUENTE PATOLOGIA</a:t>
            </a:r>
          </a:p>
          <a:p>
            <a:r>
              <a:rPr lang="it-IT" sz="2800" b="1" dirty="0" smtClean="0">
                <a:latin typeface="+mj-lt"/>
              </a:rPr>
              <a:t> ORTOPEDICA DELL’INFANZIA!!!!</a:t>
            </a:r>
          </a:p>
          <a:p>
            <a:r>
              <a:rPr lang="it-IT" sz="2800" dirty="0" smtClean="0">
                <a:latin typeface="+mj-lt"/>
              </a:rPr>
              <a:t>0,3% ALLA NASCITA </a:t>
            </a:r>
            <a:r>
              <a:rPr lang="it-IT" sz="2800" b="1" dirty="0" smtClean="0">
                <a:solidFill>
                  <a:srgbClr val="002060"/>
                </a:solidFill>
                <a:latin typeface="+mj-lt"/>
              </a:rPr>
              <a:t>(MALFORMAZIONE)</a:t>
            </a:r>
          </a:p>
          <a:p>
            <a:r>
              <a:rPr lang="it-IT" sz="2800" dirty="0" smtClean="0">
                <a:latin typeface="+mj-lt"/>
              </a:rPr>
              <a:t>80% DEI BAMBINI 0-3 ANNI</a:t>
            </a:r>
          </a:p>
          <a:p>
            <a:r>
              <a:rPr lang="it-IT" sz="2800" dirty="0" smtClean="0">
                <a:latin typeface="+mj-lt"/>
              </a:rPr>
              <a:t>50% DEI BAMBINI  3-6 ANNI </a:t>
            </a:r>
            <a:r>
              <a:rPr lang="it-IT" sz="2800" b="1" u="sng" dirty="0" smtClean="0">
                <a:solidFill>
                  <a:schemeClr val="tx2"/>
                </a:solidFill>
                <a:latin typeface="+mj-lt"/>
              </a:rPr>
              <a:t>(STATICO</a:t>
            </a:r>
            <a:r>
              <a:rPr lang="it-IT" sz="2800" b="1" dirty="0" smtClean="0">
                <a:latin typeface="+mj-lt"/>
              </a:rPr>
              <a:t>)</a:t>
            </a:r>
          </a:p>
          <a:p>
            <a:r>
              <a:rPr lang="it-IT" sz="2800" dirty="0" smtClean="0">
                <a:latin typeface="+mj-lt"/>
              </a:rPr>
              <a:t>15% ADOLESCENTI </a:t>
            </a:r>
            <a:r>
              <a:rPr lang="it-IT" sz="2800" b="1" u="sng" dirty="0" smtClean="0">
                <a:solidFill>
                  <a:schemeClr val="tx2"/>
                </a:solidFill>
                <a:latin typeface="+mj-lt"/>
              </a:rPr>
              <a:t>(INSUFFICIENTE</a:t>
            </a:r>
            <a:r>
              <a:rPr lang="it-IT" sz="2800" b="1" dirty="0" smtClean="0">
                <a:solidFill>
                  <a:schemeClr val="tx2"/>
                </a:solidFill>
                <a:latin typeface="+mj-lt"/>
              </a:rPr>
              <a:t>)</a:t>
            </a:r>
          </a:p>
          <a:p>
            <a:r>
              <a:rPr lang="it-IT" sz="2800" dirty="0" smtClean="0">
                <a:latin typeface="+mj-lt"/>
              </a:rPr>
              <a:t>5% ADULTI (</a:t>
            </a:r>
            <a:r>
              <a:rPr lang="it-IT" sz="2800" b="1" u="sng" dirty="0" smtClean="0">
                <a:solidFill>
                  <a:schemeClr val="tx2"/>
                </a:solidFill>
                <a:latin typeface="+mj-lt"/>
              </a:rPr>
              <a:t>CONTRATTO)</a:t>
            </a:r>
          </a:p>
          <a:p>
            <a:endParaRPr lang="it-IT" sz="2800" dirty="0" smtClean="0">
              <a:latin typeface="+mj-lt"/>
            </a:endParaRPr>
          </a:p>
          <a:p>
            <a:endParaRPr lang="it-IT" sz="2800" dirty="0" smtClean="0">
              <a:latin typeface="+mj-lt"/>
            </a:endParaRPr>
          </a:p>
          <a:p>
            <a:r>
              <a:rPr lang="it-IT" sz="2800" dirty="0" smtClean="0">
                <a:latin typeface="+mj-lt"/>
              </a:rPr>
              <a:t>PIÙ FREQUENTE NEI MASCHI OBESI </a:t>
            </a:r>
          </a:p>
          <a:p>
            <a:r>
              <a:rPr lang="it-IT" sz="2800" dirty="0" smtClean="0">
                <a:latin typeface="+mj-lt"/>
              </a:rPr>
              <a:t>E DECRESCE ESPONENZIALMENTE</a:t>
            </a:r>
          </a:p>
          <a:p>
            <a:r>
              <a:rPr lang="it-IT" sz="2800" dirty="0" smtClean="0">
                <a:latin typeface="+mj-lt"/>
              </a:rPr>
              <a:t> CON L’ETÀ</a:t>
            </a:r>
            <a:endParaRPr lang="it-IT" sz="2800" dirty="0">
              <a:latin typeface="+mj-lt"/>
            </a:endParaRPr>
          </a:p>
        </p:txBody>
      </p:sp>
      <p:pic>
        <p:nvPicPr>
          <p:cNvPr id="8" name="Immagine 7" descr="bimbo.jpg"/>
          <p:cNvPicPr>
            <a:picLocks noChangeAspect="1"/>
          </p:cNvPicPr>
          <p:nvPr/>
        </p:nvPicPr>
        <p:blipFill>
          <a:blip r:embed="rId4" cstate="email"/>
          <a:stretch>
            <a:fillRect/>
          </a:stretch>
        </p:blipFill>
        <p:spPr>
          <a:xfrm>
            <a:off x="395536" y="3140968"/>
            <a:ext cx="2419350" cy="34004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EZIOLOGIA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0" y="2420888"/>
            <a:ext cx="4095288" cy="2677656"/>
          </a:xfrm>
          <a:prstGeom prst="rect">
            <a:avLst/>
          </a:prstGeom>
          <a:noFill/>
        </p:spPr>
        <p:txBody>
          <a:bodyPr wrap="none" rtlCol="0">
            <a:spAutoFit/>
          </a:bodyPr>
          <a:lstStyle/>
          <a:p>
            <a:r>
              <a:rPr lang="it-IT" sz="2800" b="1" dirty="0" smtClean="0">
                <a:latin typeface="+mj-lt"/>
              </a:rPr>
              <a:t>PIEDE PIATTO CONGENITO</a:t>
            </a:r>
          </a:p>
          <a:p>
            <a:endParaRPr lang="it-IT" sz="2800" dirty="0" smtClean="0">
              <a:latin typeface="+mj-lt"/>
            </a:endParaRPr>
          </a:p>
          <a:p>
            <a:endParaRPr lang="it-IT" sz="2800" dirty="0" smtClean="0">
              <a:latin typeface="+mj-lt"/>
            </a:endParaRPr>
          </a:p>
          <a:p>
            <a:endParaRPr lang="it-IT" sz="2800" dirty="0" smtClean="0">
              <a:latin typeface="+mj-lt"/>
            </a:endParaRPr>
          </a:p>
          <a:p>
            <a:endParaRPr lang="it-IT" sz="2800" dirty="0" smtClean="0">
              <a:latin typeface="+mj-lt"/>
            </a:endParaRPr>
          </a:p>
          <a:p>
            <a:r>
              <a:rPr lang="it-IT" sz="2800" b="1" dirty="0" smtClean="0">
                <a:latin typeface="+mj-lt"/>
              </a:rPr>
              <a:t>PIEDE PIATTO ACQUISITO</a:t>
            </a:r>
            <a:endParaRPr lang="it-IT" sz="2800" b="1" dirty="0">
              <a:latin typeface="+mj-lt"/>
            </a:endParaRPr>
          </a:p>
        </p:txBody>
      </p:sp>
      <p:sp>
        <p:nvSpPr>
          <p:cNvPr id="10" name="CasellaDiTesto 9"/>
          <p:cNvSpPr txBox="1"/>
          <p:nvPr/>
        </p:nvSpPr>
        <p:spPr>
          <a:xfrm>
            <a:off x="4283968" y="2276872"/>
            <a:ext cx="4392488" cy="923330"/>
          </a:xfrm>
          <a:prstGeom prst="rect">
            <a:avLst/>
          </a:prstGeom>
          <a:solidFill>
            <a:srgbClr val="0070C0"/>
          </a:solidFill>
        </p:spPr>
        <p:txBody>
          <a:bodyPr wrap="square" rtlCol="0">
            <a:spAutoFit/>
          </a:bodyPr>
          <a:lstStyle/>
          <a:p>
            <a:r>
              <a:rPr lang="it-IT" b="1" dirty="0" smtClean="0">
                <a:solidFill>
                  <a:schemeClr val="bg1"/>
                </a:solidFill>
                <a:latin typeface="+mj-lt"/>
              </a:rPr>
              <a:t>ANOMALIE SCHELETRICHE, BREVITA’ TENDINE </a:t>
            </a:r>
            <a:r>
              <a:rPr lang="it-IT" b="1" dirty="0" err="1" smtClean="0">
                <a:solidFill>
                  <a:schemeClr val="bg1"/>
                </a:solidFill>
                <a:latin typeface="+mj-lt"/>
              </a:rPr>
              <a:t>DI</a:t>
            </a:r>
            <a:r>
              <a:rPr lang="it-IT" b="1" dirty="0" smtClean="0">
                <a:solidFill>
                  <a:schemeClr val="bg1"/>
                </a:solidFill>
                <a:latin typeface="+mj-lt"/>
              </a:rPr>
              <a:t> ACHILLE , MALPOSIZIONAMENTO INTRAUTERINO ECC</a:t>
            </a:r>
            <a:endParaRPr lang="it-IT" b="1" dirty="0">
              <a:solidFill>
                <a:schemeClr val="bg1"/>
              </a:solidFill>
              <a:latin typeface="+mj-lt"/>
            </a:endParaRPr>
          </a:p>
        </p:txBody>
      </p:sp>
      <p:sp>
        <p:nvSpPr>
          <p:cNvPr id="11" name="CasellaDiTesto 10"/>
          <p:cNvSpPr txBox="1"/>
          <p:nvPr/>
        </p:nvSpPr>
        <p:spPr>
          <a:xfrm>
            <a:off x="4283968" y="3923764"/>
            <a:ext cx="4392488" cy="369332"/>
          </a:xfrm>
          <a:prstGeom prst="rect">
            <a:avLst/>
          </a:prstGeom>
          <a:solidFill>
            <a:srgbClr val="0070C0"/>
          </a:solidFill>
        </p:spPr>
        <p:txBody>
          <a:bodyPr wrap="square" rtlCol="0">
            <a:spAutoFit/>
          </a:bodyPr>
          <a:lstStyle/>
          <a:p>
            <a:r>
              <a:rPr lang="it-IT" b="1" dirty="0" smtClean="0">
                <a:solidFill>
                  <a:schemeClr val="bg1"/>
                </a:solidFill>
                <a:latin typeface="+mj-lt"/>
              </a:rPr>
              <a:t>PATOLOGICO</a:t>
            </a:r>
            <a:r>
              <a:rPr lang="it-IT" dirty="0" smtClean="0">
                <a:solidFill>
                  <a:schemeClr val="bg1"/>
                </a:solidFill>
                <a:latin typeface="+mj-lt"/>
              </a:rPr>
              <a:t>(paralisi, infiammazioni ecc)</a:t>
            </a:r>
            <a:endParaRPr lang="it-IT" dirty="0">
              <a:solidFill>
                <a:schemeClr val="bg1"/>
              </a:solidFill>
              <a:latin typeface="+mj-lt"/>
            </a:endParaRPr>
          </a:p>
        </p:txBody>
      </p:sp>
      <p:sp>
        <p:nvSpPr>
          <p:cNvPr id="12" name="CasellaDiTesto 11"/>
          <p:cNvSpPr txBox="1"/>
          <p:nvPr/>
        </p:nvSpPr>
        <p:spPr>
          <a:xfrm>
            <a:off x="4283968" y="4510861"/>
            <a:ext cx="4392488" cy="646331"/>
          </a:xfrm>
          <a:prstGeom prst="rect">
            <a:avLst/>
          </a:prstGeom>
          <a:solidFill>
            <a:srgbClr val="0070C0"/>
          </a:solidFill>
        </p:spPr>
        <p:txBody>
          <a:bodyPr wrap="square" rtlCol="0">
            <a:spAutoFit/>
          </a:bodyPr>
          <a:lstStyle/>
          <a:p>
            <a:r>
              <a:rPr lang="it-IT" b="1" dirty="0" smtClean="0">
                <a:solidFill>
                  <a:schemeClr val="bg1"/>
                </a:solidFill>
                <a:latin typeface="+mj-lt"/>
              </a:rPr>
              <a:t>TRAUMATICO</a:t>
            </a:r>
            <a:r>
              <a:rPr lang="it-IT" dirty="0" smtClean="0">
                <a:solidFill>
                  <a:schemeClr val="bg1"/>
                </a:solidFill>
                <a:latin typeface="+mj-lt"/>
              </a:rPr>
              <a:t>(fratture, lesioni tendinee, cicatrici ecc)</a:t>
            </a:r>
            <a:endParaRPr lang="it-IT" dirty="0">
              <a:solidFill>
                <a:schemeClr val="bg1"/>
              </a:solidFill>
              <a:latin typeface="+mj-lt"/>
            </a:endParaRPr>
          </a:p>
        </p:txBody>
      </p:sp>
      <p:sp>
        <p:nvSpPr>
          <p:cNvPr id="13" name="CasellaDiTesto 12"/>
          <p:cNvSpPr txBox="1"/>
          <p:nvPr/>
        </p:nvSpPr>
        <p:spPr>
          <a:xfrm>
            <a:off x="4283968" y="5291916"/>
            <a:ext cx="4392488" cy="461665"/>
          </a:xfrm>
          <a:prstGeom prst="rect">
            <a:avLst/>
          </a:prstGeom>
          <a:solidFill>
            <a:srgbClr val="0070C0"/>
          </a:solidFill>
        </p:spPr>
        <p:txBody>
          <a:bodyPr wrap="square" rtlCol="0">
            <a:spAutoFit/>
          </a:bodyPr>
          <a:lstStyle/>
          <a:p>
            <a:r>
              <a:rPr lang="it-IT" sz="2400" b="1" u="sng" dirty="0" smtClean="0">
                <a:solidFill>
                  <a:schemeClr val="bg1"/>
                </a:solidFill>
                <a:latin typeface="+mj-lt"/>
              </a:rPr>
              <a:t>ESSENZIALE O STATICO</a:t>
            </a:r>
            <a:endParaRPr lang="it-IT" sz="2400" b="1" u="sng" dirty="0">
              <a:solidFill>
                <a:schemeClr val="bg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deformazioni anatomiche.png"/>
          <p:cNvPicPr>
            <a:picLocks noChangeAspect="1"/>
          </p:cNvPicPr>
          <p:nvPr/>
        </p:nvPicPr>
        <p:blipFill>
          <a:blip r:embed="rId4" cstate="email"/>
          <a:stretch>
            <a:fillRect/>
          </a:stretch>
        </p:blipFill>
        <p:spPr>
          <a:xfrm>
            <a:off x="1331640" y="1556792"/>
            <a:ext cx="6548701" cy="45765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graphicFrame>
        <p:nvGraphicFramePr>
          <p:cNvPr id="9" name="Diagramma 8"/>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ma 6"/>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ANAMNESI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0" y="1916832"/>
            <a:ext cx="9144000" cy="4801314"/>
          </a:xfrm>
          <a:prstGeom prst="rect">
            <a:avLst/>
          </a:prstGeom>
          <a:noFill/>
        </p:spPr>
        <p:txBody>
          <a:bodyPr wrap="square" rtlCol="0">
            <a:spAutoFit/>
          </a:bodyPr>
          <a:lstStyle/>
          <a:p>
            <a:pPr>
              <a:lnSpc>
                <a:spcPct val="200000"/>
              </a:lnSpc>
            </a:pPr>
            <a:r>
              <a:rPr lang="it-IT" sz="3600" dirty="0" smtClean="0">
                <a:latin typeface="+mj-lt"/>
              </a:rPr>
              <a:t>ETA’</a:t>
            </a:r>
          </a:p>
          <a:p>
            <a:pPr>
              <a:lnSpc>
                <a:spcPct val="200000"/>
              </a:lnSpc>
            </a:pPr>
            <a:r>
              <a:rPr lang="it-IT" sz="3600" dirty="0" smtClean="0">
                <a:latin typeface="+mj-lt"/>
              </a:rPr>
              <a:t>FAMILIARITA’ </a:t>
            </a:r>
          </a:p>
          <a:p>
            <a:pPr>
              <a:lnSpc>
                <a:spcPct val="200000"/>
              </a:lnSpc>
            </a:pPr>
            <a:r>
              <a:rPr lang="it-IT" sz="3600" dirty="0" smtClean="0">
                <a:latin typeface="+mj-lt"/>
              </a:rPr>
              <a:t>TRAUMI </a:t>
            </a:r>
          </a:p>
          <a:p>
            <a:pPr>
              <a:lnSpc>
                <a:spcPct val="200000"/>
              </a:lnSpc>
            </a:pPr>
            <a:r>
              <a:rPr lang="it-IT" sz="3600" dirty="0" smtClean="0">
                <a:latin typeface="+mj-lt"/>
              </a:rPr>
              <a:t>ATTIVITA’ SPORTIVE</a:t>
            </a:r>
          </a:p>
          <a:p>
            <a:endParaRPr lang="it-IT" dirty="0"/>
          </a:p>
        </p:txBody>
      </p:sp>
      <p:sp>
        <p:nvSpPr>
          <p:cNvPr id="8" name="CasellaDiTesto 7"/>
          <p:cNvSpPr txBox="1"/>
          <p:nvPr/>
        </p:nvSpPr>
        <p:spPr>
          <a:xfrm>
            <a:off x="4319464" y="3501008"/>
            <a:ext cx="4824536" cy="523220"/>
          </a:xfrm>
          <a:prstGeom prst="rect">
            <a:avLst/>
          </a:prstGeom>
          <a:solidFill>
            <a:srgbClr val="0070C0"/>
          </a:solidFill>
        </p:spPr>
        <p:txBody>
          <a:bodyPr wrap="square" rtlCol="0">
            <a:spAutoFit/>
          </a:bodyPr>
          <a:lstStyle/>
          <a:p>
            <a:r>
              <a:rPr lang="it-IT" sz="2800" dirty="0" smtClean="0">
                <a:solidFill>
                  <a:schemeClr val="bg1"/>
                </a:solidFill>
                <a:latin typeface="+mj-lt"/>
              </a:rPr>
              <a:t>CONGENITO?? PATOLOGICO???</a:t>
            </a:r>
            <a:endParaRPr lang="it-IT" sz="2800" dirty="0">
              <a:solidFill>
                <a:schemeClr val="bg1"/>
              </a:solidFill>
              <a:latin typeface="+mj-lt"/>
            </a:endParaRPr>
          </a:p>
        </p:txBody>
      </p:sp>
      <p:sp>
        <p:nvSpPr>
          <p:cNvPr id="9" name="CasellaDiTesto 8"/>
          <p:cNvSpPr txBox="1"/>
          <p:nvPr/>
        </p:nvSpPr>
        <p:spPr>
          <a:xfrm>
            <a:off x="4319464" y="4633972"/>
            <a:ext cx="4824536" cy="523220"/>
          </a:xfrm>
          <a:prstGeom prst="rect">
            <a:avLst/>
          </a:prstGeom>
          <a:solidFill>
            <a:srgbClr val="0070C0"/>
          </a:solidFill>
        </p:spPr>
        <p:txBody>
          <a:bodyPr wrap="square" rtlCol="0">
            <a:spAutoFit/>
          </a:bodyPr>
          <a:lstStyle/>
          <a:p>
            <a:r>
              <a:rPr lang="it-IT" sz="2800" dirty="0" smtClean="0">
                <a:solidFill>
                  <a:schemeClr val="bg1"/>
                </a:solidFill>
                <a:latin typeface="+mj-lt"/>
              </a:rPr>
              <a:t>FRATTURE, LESIONI, CICATRICI?</a:t>
            </a:r>
            <a:endParaRPr lang="it-IT" sz="2800" dirty="0">
              <a:solidFill>
                <a:schemeClr val="bg1"/>
              </a:solidFill>
              <a:latin typeface="+mj-lt"/>
            </a:endParaRPr>
          </a:p>
        </p:txBody>
      </p:sp>
      <p:sp>
        <p:nvSpPr>
          <p:cNvPr id="11" name="CasellaDiTesto 10"/>
          <p:cNvSpPr txBox="1"/>
          <p:nvPr/>
        </p:nvSpPr>
        <p:spPr>
          <a:xfrm>
            <a:off x="4355976" y="5714092"/>
            <a:ext cx="4824536" cy="523220"/>
          </a:xfrm>
          <a:prstGeom prst="rect">
            <a:avLst/>
          </a:prstGeom>
          <a:solidFill>
            <a:srgbClr val="0070C0"/>
          </a:solidFill>
        </p:spPr>
        <p:txBody>
          <a:bodyPr wrap="square" rtlCol="0">
            <a:spAutoFit/>
          </a:bodyPr>
          <a:lstStyle/>
          <a:p>
            <a:r>
              <a:rPr lang="it-IT" sz="2800" dirty="0" smtClean="0">
                <a:solidFill>
                  <a:schemeClr val="bg1"/>
                </a:solidFill>
                <a:latin typeface="+mj-lt"/>
              </a:rPr>
              <a:t>DIFFICOLTA’ MOTORIE?</a:t>
            </a:r>
            <a:endParaRPr lang="it-IT" sz="2800" dirty="0">
              <a:solidFill>
                <a:schemeClr val="bg1"/>
              </a:solidFill>
              <a:latin typeface="+mj-lt"/>
            </a:endParaRPr>
          </a:p>
        </p:txBody>
      </p:sp>
      <p:sp>
        <p:nvSpPr>
          <p:cNvPr id="12" name="CasellaDiTesto 11"/>
          <p:cNvSpPr txBox="1"/>
          <p:nvPr/>
        </p:nvSpPr>
        <p:spPr>
          <a:xfrm>
            <a:off x="4355976" y="2348880"/>
            <a:ext cx="4824536" cy="523220"/>
          </a:xfrm>
          <a:prstGeom prst="rect">
            <a:avLst/>
          </a:prstGeom>
          <a:solidFill>
            <a:srgbClr val="0070C0"/>
          </a:solidFill>
        </p:spPr>
        <p:txBody>
          <a:bodyPr wrap="square" rtlCol="0">
            <a:spAutoFit/>
          </a:bodyPr>
          <a:lstStyle/>
          <a:p>
            <a:r>
              <a:rPr lang="it-IT" sz="2800" dirty="0" smtClean="0">
                <a:solidFill>
                  <a:schemeClr val="bg1"/>
                </a:solidFill>
                <a:latin typeface="+mj-lt"/>
              </a:rPr>
              <a:t>?????</a:t>
            </a:r>
            <a:endParaRPr lang="it-IT"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email"/>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ANAMNESI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0" y="1844824"/>
            <a:ext cx="9144000" cy="3416320"/>
          </a:xfrm>
          <a:prstGeom prst="rect">
            <a:avLst/>
          </a:prstGeom>
          <a:noFill/>
        </p:spPr>
        <p:txBody>
          <a:bodyPr wrap="square" rtlCol="0">
            <a:spAutoFit/>
          </a:bodyPr>
          <a:lstStyle/>
          <a:p>
            <a:r>
              <a:rPr lang="it-IT" sz="3600" b="1" dirty="0" smtClean="0">
                <a:latin typeface="+mj-lt"/>
              </a:rPr>
              <a:t>ASSOCIAZIONI</a:t>
            </a:r>
            <a:r>
              <a:rPr lang="it-IT" sz="3600" dirty="0" smtClean="0">
                <a:latin typeface="+mj-lt"/>
              </a:rPr>
              <a:t> </a:t>
            </a:r>
          </a:p>
          <a:p>
            <a:endParaRPr lang="it-IT" sz="3600" dirty="0" smtClean="0">
              <a:latin typeface="+mj-lt"/>
            </a:endParaRPr>
          </a:p>
          <a:p>
            <a:endParaRPr lang="it-IT" sz="3600" dirty="0" smtClean="0">
              <a:latin typeface="+mj-lt"/>
            </a:endParaRPr>
          </a:p>
          <a:p>
            <a:endParaRPr lang="it-IT" sz="3600" dirty="0" smtClean="0">
              <a:latin typeface="+mj-lt"/>
            </a:endParaRPr>
          </a:p>
          <a:p>
            <a:endParaRPr lang="it-IT" sz="3600" dirty="0" smtClean="0">
              <a:latin typeface="+mj-lt"/>
            </a:endParaRPr>
          </a:p>
          <a:p>
            <a:endParaRPr lang="it-IT" sz="3600" dirty="0" smtClean="0">
              <a:latin typeface="+mj-lt"/>
            </a:endParaRPr>
          </a:p>
        </p:txBody>
      </p:sp>
      <p:sp>
        <p:nvSpPr>
          <p:cNvPr id="8" name="CasellaDiTesto 7"/>
          <p:cNvSpPr txBox="1"/>
          <p:nvPr/>
        </p:nvSpPr>
        <p:spPr>
          <a:xfrm>
            <a:off x="3131840" y="1628800"/>
            <a:ext cx="6012160" cy="954107"/>
          </a:xfrm>
          <a:prstGeom prst="rect">
            <a:avLst/>
          </a:prstGeom>
          <a:solidFill>
            <a:srgbClr val="0070C0"/>
          </a:solidFill>
        </p:spPr>
        <p:txBody>
          <a:bodyPr wrap="square" rtlCol="0">
            <a:spAutoFit/>
          </a:bodyPr>
          <a:lstStyle/>
          <a:p>
            <a:r>
              <a:rPr lang="it-IT" sz="2800" dirty="0" smtClean="0">
                <a:solidFill>
                  <a:schemeClr val="bg1"/>
                </a:solidFill>
                <a:latin typeface="+mj-lt"/>
              </a:rPr>
              <a:t>NEUROLOGICHE, POSTURALI,  VISIVE, ODONTOSTOMATOLOGICHE ??</a:t>
            </a:r>
            <a:endParaRPr lang="it-IT" sz="2800" dirty="0">
              <a:solidFill>
                <a:schemeClr val="bg1"/>
              </a:solidFill>
              <a:latin typeface="+mj-lt"/>
            </a:endParaRPr>
          </a:p>
        </p:txBody>
      </p:sp>
      <p:pic>
        <p:nvPicPr>
          <p:cNvPr id="9" name="Immagine 8" descr="piede piatto e fattorineurologici associati.jpg"/>
          <p:cNvPicPr>
            <a:picLocks noChangeAspect="1"/>
          </p:cNvPicPr>
          <p:nvPr/>
        </p:nvPicPr>
        <p:blipFill>
          <a:blip r:embed="rId4" cstate="email"/>
          <a:stretch>
            <a:fillRect/>
          </a:stretch>
        </p:blipFill>
        <p:spPr>
          <a:xfrm>
            <a:off x="2195736" y="2708920"/>
            <a:ext cx="4813300" cy="3683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2604</Words>
  <Application>Microsoft Office PowerPoint</Application>
  <PresentationFormat>Presentazione su schermo (4:3)</PresentationFormat>
  <Paragraphs>228</Paragraphs>
  <Slides>30</Slides>
  <Notes>30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alfonso massimiliano cassari</dc:creator>
  <cp:lastModifiedBy>Chaos Scorpion</cp:lastModifiedBy>
  <cp:revision>417</cp:revision>
  <dcterms:created xsi:type="dcterms:W3CDTF">2009-05-03T19:55:46Z</dcterms:created>
  <dcterms:modified xsi:type="dcterms:W3CDTF">2012-06-09T11:09:12Z</dcterms:modified>
</cp:coreProperties>
</file>